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Lst>
  <p:notesMasterIdLst>
    <p:notesMasterId r:id="rId30"/>
  </p:notesMasterIdLst>
  <p:sldIdLst>
    <p:sldId id="256" r:id="rId2"/>
    <p:sldId id="257" r:id="rId3"/>
    <p:sldId id="289" r:id="rId4"/>
    <p:sldId id="290" r:id="rId5"/>
    <p:sldId id="292" r:id="rId6"/>
    <p:sldId id="291"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286" r:id="rId28"/>
    <p:sldId id="283"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68"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AEC768-8379-40CB-8180-0E6A362315A3}" type="datetimeFigureOut">
              <a:rPr lang="tr-TR" smtClean="0"/>
              <a:t>10.3.2015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D00776-8EAC-48C6-9965-87DFEE025A14}" type="slidenum">
              <a:rPr lang="tr-TR" smtClean="0"/>
              <a:t>‹#›</a:t>
            </a:fld>
            <a:endParaRPr lang="tr-TR"/>
          </a:p>
        </p:txBody>
      </p:sp>
    </p:spTree>
    <p:extLst>
      <p:ext uri="{BB962C8B-B14F-4D97-AF65-F5344CB8AC3E}">
        <p14:creationId xmlns:p14="http://schemas.microsoft.com/office/powerpoint/2010/main" val="3931062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Dikdörtgen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559F17B-A6DB-4E88-9E80-2A13E8FF7CA9}" type="datetime1">
              <a:rPr lang="tr-TR" smtClean="0"/>
              <a:t>10.3.2015</a:t>
            </a:fld>
            <a:endParaRPr lang="tr-TR"/>
          </a:p>
        </p:txBody>
      </p:sp>
      <p:sp>
        <p:nvSpPr>
          <p:cNvPr id="17" name="Altbilgi Yer Tutucusu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Slayt Numarası Yer Tutucusu 28"/>
          <p:cNvSpPr>
            <a:spLocks noGrp="1"/>
          </p:cNvSpPr>
          <p:nvPr>
            <p:ph type="sldNum" sz="quarter" idx="12"/>
          </p:nvPr>
        </p:nvSpPr>
        <p:spPr>
          <a:xfrm>
            <a:off x="8001000" y="228600"/>
            <a:ext cx="838200" cy="381000"/>
          </a:xfrm>
        </p:spPr>
        <p:txBody>
          <a:bodyPr/>
          <a:lstStyle>
            <a:lvl1pPr>
              <a:defRPr>
                <a:solidFill>
                  <a:schemeClr val="tx2"/>
                </a:solidFill>
              </a:defRPr>
            </a:lvl1p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22D1462-A2F7-4155-882F-81117093F523}" type="datetime1">
              <a:rPr lang="tr-TR" smtClean="0"/>
              <a:t>10.3.2015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6553200" y="6248402"/>
            <a:ext cx="2209800" cy="365125"/>
          </a:xfrm>
        </p:spPr>
        <p:txBody>
          <a:bodyPr/>
          <a:lstStyle/>
          <a:p>
            <a:fld id="{6578F531-A0A9-46CE-B846-7D6D502EBAF5}" type="datetime1">
              <a:rPr lang="tr-TR" smtClean="0"/>
              <a:t>10.3.2015</a:t>
            </a:fld>
            <a:endParaRPr lang="tr-TR"/>
          </a:p>
        </p:txBody>
      </p:sp>
      <p:sp>
        <p:nvSpPr>
          <p:cNvPr id="5" name="Altbilgi Yer Tutucusu 4"/>
          <p:cNvSpPr>
            <a:spLocks noGrp="1"/>
          </p:cNvSpPr>
          <p:nvPr>
            <p:ph type="ftr" sz="quarter" idx="11"/>
          </p:nvPr>
        </p:nvSpPr>
        <p:spPr>
          <a:xfrm>
            <a:off x="457201" y="6248207"/>
            <a:ext cx="5573483" cy="365125"/>
          </a:xfrm>
        </p:spPr>
        <p:txBody>
          <a:bodyPr/>
          <a:lstStyle/>
          <a:p>
            <a:endParaRPr lang="tr-TR"/>
          </a:p>
        </p:txBody>
      </p:sp>
      <p:sp>
        <p:nvSpPr>
          <p:cNvPr id="7" name="Dikdörtgen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Dikdörtgen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ayt Numarası Yer Tutucusu 5"/>
          <p:cNvSpPr>
            <a:spLocks noGrp="1"/>
          </p:cNvSpPr>
          <p:nvPr>
            <p:ph type="sldNum" sz="quarter" idx="12"/>
          </p:nvPr>
        </p:nvSpPr>
        <p:spPr>
          <a:xfrm rot="5400000">
            <a:off x="5989638" y="144462"/>
            <a:ext cx="533400" cy="244476"/>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12648" y="228600"/>
            <a:ext cx="8153400" cy="990600"/>
          </a:xfrm>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7C81E6BB-3255-4FF7-B9E1-3E103D07F5AC}" type="datetime1">
              <a:rPr lang="tr-TR" smtClean="0"/>
              <a:t>10.3.2015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t>‹#›</a:t>
            </a:fld>
            <a:endParaRPr lang="tr-TR"/>
          </a:p>
        </p:txBody>
      </p:sp>
      <p:sp>
        <p:nvSpPr>
          <p:cNvPr id="8" name="İçerik Yer Tutucusu 7"/>
          <p:cNvSpPr>
            <a:spLocks noGrp="1"/>
          </p:cNvSpPr>
          <p:nvPr>
            <p:ph sz="quarter" idx="1"/>
          </p:nvPr>
        </p:nvSpPr>
        <p:spPr>
          <a:xfrm>
            <a:off x="612648" y="1600200"/>
            <a:ext cx="81534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Dikdörtgen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2972CA7D-7EAB-4F93-95C5-C37BE4359234}" type="datetime1">
              <a:rPr lang="tr-TR" smtClean="0"/>
              <a:t>10.3.2015</a:t>
            </a:fld>
            <a:endParaRPr lang="tr-TR"/>
          </a:p>
        </p:txBody>
      </p:sp>
      <p:sp>
        <p:nvSpPr>
          <p:cNvPr id="13" name="Slayt Numarası Yer Tutucus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302176B-0E47-46AC-8F43-DAB4B8A37D06}" type="slidenum">
              <a:rPr lang="tr-TR" smtClean="0"/>
              <a:t>‹#›</a:t>
            </a:fld>
            <a:endParaRPr lang="tr-TR"/>
          </a:p>
        </p:txBody>
      </p:sp>
      <p:sp>
        <p:nvSpPr>
          <p:cNvPr id="14" name="Altbilgi Yer Tutucusu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9" name="İçerik Yer Tutucusu 8"/>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Veri Yer Tutucusu 7"/>
          <p:cNvSpPr>
            <a:spLocks noGrp="1"/>
          </p:cNvSpPr>
          <p:nvPr>
            <p:ph type="dt" sz="half" idx="15"/>
          </p:nvPr>
        </p:nvSpPr>
        <p:spPr/>
        <p:txBody>
          <a:bodyPr rtlCol="0"/>
          <a:lstStyle/>
          <a:p>
            <a:fld id="{C8EA78AF-9074-4879-8969-373EAE2AE54C}" type="datetime1">
              <a:rPr lang="tr-TR" smtClean="0"/>
              <a:t>10.3.2015</a:t>
            </a:fld>
            <a:endParaRPr lang="tr-TR"/>
          </a:p>
        </p:txBody>
      </p:sp>
      <p:sp>
        <p:nvSpPr>
          <p:cNvPr id="10" name="Slayt Numarası Yer Tutucusu 9"/>
          <p:cNvSpPr>
            <a:spLocks noGrp="1"/>
          </p:cNvSpPr>
          <p:nvPr>
            <p:ph type="sldNum" sz="quarter" idx="16"/>
          </p:nvPr>
        </p:nvSpPr>
        <p:spPr/>
        <p:txBody>
          <a:bodyPr rtlCol="0"/>
          <a:lstStyle/>
          <a:p>
            <a:fld id="{F302176B-0E47-46AC-8F43-DAB4B8A37D06}" type="slidenum">
              <a:rPr lang="tr-TR" smtClean="0"/>
              <a:t>‹#›</a:t>
            </a:fld>
            <a:endParaRPr lang="tr-TR"/>
          </a:p>
        </p:txBody>
      </p:sp>
      <p:sp>
        <p:nvSpPr>
          <p:cNvPr id="12" name="Altbilgi Yer Tutucusu 11"/>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İçerik Yer Tutucusu 10"/>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5"/>
          </p:nvPr>
        </p:nvSpPr>
        <p:spPr/>
        <p:txBody>
          <a:bodyPr rtlCol="0"/>
          <a:lstStyle/>
          <a:p>
            <a:fld id="{7301563D-CBFB-42BA-976E-B40C58F9DADB}" type="datetime1">
              <a:rPr lang="tr-TR" smtClean="0"/>
              <a:t>10.3.2015</a:t>
            </a:fld>
            <a:endParaRPr lang="tr-TR"/>
          </a:p>
        </p:txBody>
      </p:sp>
      <p:sp>
        <p:nvSpPr>
          <p:cNvPr id="12" name="Slayt Numarası Yer Tutucusu 11"/>
          <p:cNvSpPr>
            <a:spLocks noGrp="1"/>
          </p:cNvSpPr>
          <p:nvPr>
            <p:ph type="sldNum" sz="quarter" idx="16"/>
          </p:nvPr>
        </p:nvSpPr>
        <p:spPr/>
        <p:txBody>
          <a:bodyPr rtlCol="0"/>
          <a:lstStyle/>
          <a:p>
            <a:fld id="{F302176B-0E47-46AC-8F43-DAB4B8A37D06}" type="slidenum">
              <a:rPr lang="tr-TR" smtClean="0"/>
              <a:t>‹#›</a:t>
            </a:fld>
            <a:endParaRPr lang="tr-TR"/>
          </a:p>
        </p:txBody>
      </p:sp>
      <p:sp>
        <p:nvSpPr>
          <p:cNvPr id="14" name="Altbilgi Yer Tutucusu 13"/>
          <p:cNvSpPr>
            <a:spLocks noGrp="1"/>
          </p:cNvSpPr>
          <p:nvPr>
            <p:ph type="ftr" sz="quarter" idx="17"/>
          </p:nvPr>
        </p:nvSpPr>
        <p:spPr/>
        <p:txBody>
          <a:bodyPr rtlCol="0"/>
          <a:lstStyle/>
          <a:p>
            <a:endParaRPr lang="tr-TR"/>
          </a:p>
        </p:txBody>
      </p:sp>
      <p:sp>
        <p:nvSpPr>
          <p:cNvPr id="16" name="Metin Yer Tutucus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Metin Yer Tutucus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E3C6AA30-0A32-4A8D-B953-CC37ACF8DDAE}" type="datetime1">
              <a:rPr lang="tr-TR" smtClean="0"/>
              <a:t>10.3.2015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E4DEB7F-1C77-4A29-BD6C-89B48DCB2D5D}" type="datetime1">
              <a:rPr lang="tr-TR" smtClean="0"/>
              <a:t>10.3.2015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0" y="6248400"/>
            <a:ext cx="533400" cy="381000"/>
          </a:xfrm>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BFBB04E2-47A4-4A7C-AA7C-510628833DA5}" type="datetime1">
              <a:rPr lang="tr-TR" smtClean="0"/>
              <a:t>10.3.2015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t>‹#›</a:t>
            </a:fld>
            <a:endParaRPr lang="tr-TR"/>
          </a:p>
        </p:txBody>
      </p:sp>
      <p:sp>
        <p:nvSpPr>
          <p:cNvPr id="3" name="Metin Yer Tutucus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İçerik Yer Tutucusu 8"/>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Dikdörtgen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Dikdörtgen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Veri Yer Tutucusu 11"/>
          <p:cNvSpPr>
            <a:spLocks noGrp="1"/>
          </p:cNvSpPr>
          <p:nvPr>
            <p:ph type="dt" sz="half" idx="10"/>
          </p:nvPr>
        </p:nvSpPr>
        <p:spPr>
          <a:xfrm>
            <a:off x="6248400" y="6248400"/>
            <a:ext cx="2667000" cy="365125"/>
          </a:xfrm>
        </p:spPr>
        <p:txBody>
          <a:bodyPr rtlCol="0"/>
          <a:lstStyle/>
          <a:p>
            <a:fld id="{9FC74564-0208-40BA-8FC9-F4731CBEAD5F}" type="datetime1">
              <a:rPr lang="tr-TR" smtClean="0"/>
              <a:t>10.3.2015</a:t>
            </a:fld>
            <a:endParaRPr lang="tr-TR"/>
          </a:p>
        </p:txBody>
      </p:sp>
      <p:sp>
        <p:nvSpPr>
          <p:cNvPr id="13" name="Slayt Numarası Yer Tutucusu 12"/>
          <p:cNvSpPr>
            <a:spLocks noGrp="1"/>
          </p:cNvSpPr>
          <p:nvPr>
            <p:ph type="sldNum" sz="quarter" idx="11"/>
          </p:nvPr>
        </p:nvSpPr>
        <p:spPr>
          <a:xfrm>
            <a:off x="0" y="4667249"/>
            <a:ext cx="1447800" cy="663578"/>
          </a:xfrm>
        </p:spPr>
        <p:txBody>
          <a:bodyPr rtlCol="0"/>
          <a:lstStyle>
            <a:lvl1pPr>
              <a:defRPr sz="2800"/>
            </a:lvl1pPr>
          </a:lstStyle>
          <a:p>
            <a:fld id="{F302176B-0E47-46AC-8F43-DAB4B8A37D06}" type="slidenum">
              <a:rPr lang="tr-TR" smtClean="0"/>
              <a:t>‹#›</a:t>
            </a:fld>
            <a:endParaRPr lang="tr-TR"/>
          </a:p>
        </p:txBody>
      </p:sp>
      <p:sp>
        <p:nvSpPr>
          <p:cNvPr id="14" name="Altbilgi Yer Tutucusu 13"/>
          <p:cNvSpPr>
            <a:spLocks noGrp="1"/>
          </p:cNvSpPr>
          <p:nvPr>
            <p:ph type="ftr" sz="quarter" idx="12"/>
          </p:nvPr>
        </p:nvSpPr>
        <p:spPr>
          <a:xfrm>
            <a:off x="1600200" y="6248206"/>
            <a:ext cx="4572000" cy="365125"/>
          </a:xfrm>
        </p:spPr>
        <p:txBody>
          <a:bodyPr rtlCol="0"/>
          <a:lstStyle/>
          <a:p>
            <a:endParaRPr lang="tr-TR"/>
          </a:p>
        </p:txBody>
      </p:sp>
      <p:sp>
        <p:nvSpPr>
          <p:cNvPr id="3" name="Resim Yer Tutucusu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034DD96-914E-41F9-9839-C0814FD102C5}" type="datetime1">
              <a:rPr lang="tr-TR" smtClean="0"/>
              <a:t>10.3.2015</a:t>
            </a:fld>
            <a:endParaRPr lang="tr-TR"/>
          </a:p>
        </p:txBody>
      </p:sp>
      <p:sp>
        <p:nvSpPr>
          <p:cNvPr id="3" name="Altbilgi Yer Tutucusu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Dikdörtgen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oguzcetin.gen.tr/wp-content/uploads/2014/10/klavye.pdf" TargetMode="External"/><Relationship Id="rId2" Type="http://schemas.openxmlformats.org/officeDocument/2006/relationships/hyperlink" Target="http://mebk12.meb.gov.tr/meb_iys_dosyalar/35/27/291074/dosyalar/2014_11/17013148_klavye_konu_anlatimi.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8" y="1772816"/>
            <a:ext cx="8496944" cy="1502296"/>
          </a:xfrm>
        </p:spPr>
        <p:txBody>
          <a:bodyPr>
            <a:normAutofit/>
          </a:bodyPr>
          <a:lstStyle/>
          <a:p>
            <a:pPr algn="ctr"/>
            <a:r>
              <a:rPr lang="tr-TR" dirty="0" smtClean="0"/>
              <a:t>KLAVYE TEKNİKLERİ</a:t>
            </a:r>
            <a:br>
              <a:rPr lang="tr-TR" dirty="0" smtClean="0"/>
            </a:br>
            <a:r>
              <a:rPr lang="tr-TR" dirty="0" smtClean="0"/>
              <a:t>SBY1118</a:t>
            </a:r>
            <a:endParaRPr lang="tr-TR" dirty="0"/>
          </a:p>
        </p:txBody>
      </p:sp>
      <p:sp>
        <p:nvSpPr>
          <p:cNvPr id="3" name="Alt Başlık 2"/>
          <p:cNvSpPr>
            <a:spLocks noGrp="1"/>
          </p:cNvSpPr>
          <p:nvPr>
            <p:ph type="subTitle" idx="1"/>
          </p:nvPr>
        </p:nvSpPr>
        <p:spPr/>
        <p:txBody>
          <a:bodyPr/>
          <a:lstStyle/>
          <a:p>
            <a:r>
              <a:rPr lang="tr-TR" dirty="0" smtClean="0"/>
              <a:t>Öğr. Gör. Doygun DEMİROL</a:t>
            </a:r>
            <a:endParaRPr lang="tr-TR" dirty="0"/>
          </a:p>
        </p:txBody>
      </p:sp>
      <p:sp>
        <p:nvSpPr>
          <p:cNvPr id="4" name="Alt Başlık 2"/>
          <p:cNvSpPr txBox="1">
            <a:spLocks/>
          </p:cNvSpPr>
          <p:nvPr/>
        </p:nvSpPr>
        <p:spPr>
          <a:xfrm>
            <a:off x="35496" y="6055568"/>
            <a:ext cx="2232248"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tr-TR" dirty="0" smtClean="0"/>
              <a:t>3. Hafta</a:t>
            </a:r>
            <a:endParaRPr lang="tr-TR" dirty="0"/>
          </a:p>
        </p:txBody>
      </p:sp>
    </p:spTree>
    <p:extLst>
      <p:ext uri="{BB962C8B-B14F-4D97-AF65-F5344CB8AC3E}">
        <p14:creationId xmlns:p14="http://schemas.microsoft.com/office/powerpoint/2010/main" val="2545690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1- Kontrol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err="1" smtClean="0">
                <a:latin typeface="Calibri" panose="020F0502020204030204" pitchFamily="34" charset="0"/>
              </a:rPr>
              <a:t>Shift</a:t>
            </a:r>
            <a:r>
              <a:rPr lang="tr-TR" sz="2000" b="1" dirty="0" smtClean="0">
                <a:latin typeface="Calibri" panose="020F0502020204030204" pitchFamily="34" charset="0"/>
              </a:rPr>
              <a:t> (Üst karakter)Tuşu: </a:t>
            </a:r>
            <a:r>
              <a:rPr lang="tr-TR" sz="2000" dirty="0" smtClean="0">
                <a:latin typeface="Calibri" panose="020F0502020204030204" pitchFamily="34" charset="0"/>
              </a:rPr>
              <a:t>Tek başına bir işlevi yoktur. Ancak klavyedeki diğer tuşlar ile beraber kullanıldığında bir işlev kazanır. Klavye tuşları üzerindeki 2. karakterleri yazmaya yarar. Bunların yanı sıra </a:t>
            </a:r>
            <a:r>
              <a:rPr lang="tr-TR" sz="2000" dirty="0" err="1" smtClean="0">
                <a:latin typeface="Calibri" panose="020F0502020204030204" pitchFamily="34" charset="0"/>
              </a:rPr>
              <a:t>Caps</a:t>
            </a:r>
            <a:r>
              <a:rPr lang="tr-TR" sz="2000" dirty="0" smtClean="0">
                <a:latin typeface="Calibri" panose="020F0502020204030204" pitchFamily="34" charset="0"/>
              </a:rPr>
              <a:t> </a:t>
            </a:r>
            <a:r>
              <a:rPr lang="tr-TR" sz="2000" dirty="0" err="1" smtClean="0">
                <a:latin typeface="Calibri" panose="020F0502020204030204" pitchFamily="34" charset="0"/>
              </a:rPr>
              <a:t>Lock</a:t>
            </a:r>
            <a:r>
              <a:rPr lang="tr-TR" sz="2000" dirty="0" smtClean="0">
                <a:latin typeface="Calibri" panose="020F0502020204030204" pitchFamily="34" charset="0"/>
              </a:rPr>
              <a:t> tuşu kapalıyken, </a:t>
            </a:r>
            <a:r>
              <a:rPr lang="tr-TR" sz="2000" dirty="0" err="1" smtClean="0">
                <a:latin typeface="Calibri" panose="020F0502020204030204" pitchFamily="34" charset="0"/>
              </a:rPr>
              <a:t>Shift</a:t>
            </a:r>
            <a:r>
              <a:rPr lang="tr-TR" sz="2000" dirty="0" smtClean="0">
                <a:latin typeface="Calibri" panose="020F0502020204030204" pitchFamily="34" charset="0"/>
              </a:rPr>
              <a:t> tuşu ile beraber bir harfe basarsak o harfi büyük yazar, </a:t>
            </a:r>
            <a:r>
              <a:rPr lang="tr-TR" sz="2000" dirty="0" err="1" smtClean="0">
                <a:latin typeface="Calibri" panose="020F0502020204030204" pitchFamily="34" charset="0"/>
              </a:rPr>
              <a:t>Caps</a:t>
            </a:r>
            <a:r>
              <a:rPr lang="tr-TR" sz="2000" dirty="0" smtClean="0">
                <a:latin typeface="Calibri" panose="020F0502020204030204" pitchFamily="34" charset="0"/>
              </a:rPr>
              <a:t> </a:t>
            </a:r>
            <a:r>
              <a:rPr lang="tr-TR" sz="2000" dirty="0" err="1" smtClean="0">
                <a:latin typeface="Calibri" panose="020F0502020204030204" pitchFamily="34" charset="0"/>
              </a:rPr>
              <a:t>Lock</a:t>
            </a:r>
            <a:r>
              <a:rPr lang="tr-TR" sz="2000" dirty="0" smtClean="0">
                <a:latin typeface="Calibri" panose="020F0502020204030204" pitchFamily="34" charset="0"/>
              </a:rPr>
              <a:t> açıkken ise küçük yazar. Klavyede 2 adet vardır.</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10</a:t>
            </a:fld>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509120"/>
            <a:ext cx="194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896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1- Kontrol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err="1" smtClean="0">
                <a:latin typeface="Calibri" panose="020F0502020204030204" pitchFamily="34" charset="0"/>
              </a:rPr>
              <a:t>Print</a:t>
            </a:r>
            <a:r>
              <a:rPr lang="tr-TR" sz="2000" b="1" dirty="0" smtClean="0">
                <a:latin typeface="Calibri" panose="020F0502020204030204" pitchFamily="34" charset="0"/>
              </a:rPr>
              <a:t> </a:t>
            </a:r>
            <a:r>
              <a:rPr lang="tr-TR" sz="2000" b="1" dirty="0" err="1" smtClean="0">
                <a:latin typeface="Calibri" panose="020F0502020204030204" pitchFamily="34" charset="0"/>
              </a:rPr>
              <a:t>Screen</a:t>
            </a:r>
            <a:r>
              <a:rPr lang="tr-TR" sz="2000" b="1" dirty="0" smtClean="0">
                <a:latin typeface="Calibri" panose="020F0502020204030204" pitchFamily="34" charset="0"/>
              </a:rPr>
              <a:t> (Ekranı Yazdır)Tuşu: </a:t>
            </a:r>
            <a:r>
              <a:rPr lang="tr-TR" sz="2000" dirty="0" smtClean="0">
                <a:latin typeface="Calibri" panose="020F0502020204030204" pitchFamily="34" charset="0"/>
              </a:rPr>
              <a:t>Bu tuşa basıldığında o an bilgisayar ekranında ne varsa bilgisayarın hafızasına kaydeder yani bir nevi ekranın fotoğrafını çeker. Hafızaya kaydedilen bu görüntüyü herhangi bir grafik programına yapıştır (</a:t>
            </a:r>
            <a:r>
              <a:rPr lang="tr-TR" sz="2000" dirty="0" err="1" smtClean="0">
                <a:latin typeface="Calibri" panose="020F0502020204030204" pitchFamily="34" charset="0"/>
              </a:rPr>
              <a:t>Ctrl+V</a:t>
            </a:r>
            <a:r>
              <a:rPr lang="tr-TR" sz="2000" dirty="0" smtClean="0">
                <a:latin typeface="Calibri" panose="020F0502020204030204" pitchFamily="34" charset="0"/>
              </a:rPr>
              <a:t>) komutuyla kullanabiliriz. </a:t>
            </a:r>
            <a:r>
              <a:rPr lang="tr-TR" sz="2000" dirty="0" err="1" smtClean="0">
                <a:latin typeface="Calibri" panose="020F0502020204030204" pitchFamily="34" charset="0"/>
              </a:rPr>
              <a:t>Print</a:t>
            </a:r>
            <a:r>
              <a:rPr lang="tr-TR" sz="2000" dirty="0" smtClean="0">
                <a:latin typeface="Calibri" panose="020F0502020204030204" pitchFamily="34" charset="0"/>
              </a:rPr>
              <a:t> </a:t>
            </a:r>
            <a:r>
              <a:rPr lang="tr-TR" sz="2000" dirty="0" err="1" smtClean="0">
                <a:latin typeface="Calibri" panose="020F0502020204030204" pitchFamily="34" charset="0"/>
              </a:rPr>
              <a:t>Screen</a:t>
            </a:r>
            <a:r>
              <a:rPr lang="tr-TR" sz="2000" dirty="0" smtClean="0">
                <a:latin typeface="Calibri" panose="020F0502020204030204" pitchFamily="34" charset="0"/>
              </a:rPr>
              <a:t> tuşu </a:t>
            </a:r>
            <a:r>
              <a:rPr lang="tr-TR" sz="2000" dirty="0" err="1" smtClean="0">
                <a:latin typeface="Calibri" panose="020F0502020204030204" pitchFamily="34" charset="0"/>
              </a:rPr>
              <a:t>Dos</a:t>
            </a:r>
            <a:r>
              <a:rPr lang="tr-TR" sz="2000" dirty="0" smtClean="0">
                <a:latin typeface="Calibri" panose="020F0502020204030204" pitchFamily="34" charset="0"/>
              </a:rPr>
              <a:t> işletim sisteminde ise ekranda o an var olan her şeyi yazıcıya gönderir.</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11</a:t>
            </a:fld>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077072"/>
            <a:ext cx="774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700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1- Kontrol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err="1" smtClean="0">
                <a:latin typeface="Calibri" panose="020F0502020204030204" pitchFamily="34" charset="0"/>
              </a:rPr>
              <a:t>Backspace</a:t>
            </a:r>
            <a:r>
              <a:rPr lang="tr-TR" sz="2000" b="1" dirty="0" smtClean="0">
                <a:latin typeface="Calibri" panose="020F0502020204030204" pitchFamily="34" charset="0"/>
              </a:rPr>
              <a:t> (Geri Silme) Tuşu: </a:t>
            </a:r>
            <a:r>
              <a:rPr lang="tr-TR" sz="2000" dirty="0" smtClean="0">
                <a:latin typeface="Calibri" panose="020F0502020204030204" pitchFamily="34" charset="0"/>
              </a:rPr>
              <a:t>İmlecin sol tarafında bulunan karakterleri silmeye yarar.</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12</a:t>
            </a:fld>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4293096"/>
            <a:ext cx="1600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963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1- Kontrol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err="1" smtClean="0">
                <a:latin typeface="Calibri" panose="020F0502020204030204" pitchFamily="34" charset="0"/>
              </a:rPr>
              <a:t>Delete</a:t>
            </a:r>
            <a:r>
              <a:rPr lang="tr-TR" sz="2000" b="1" dirty="0" smtClean="0">
                <a:latin typeface="Calibri" panose="020F0502020204030204" pitchFamily="34" charset="0"/>
              </a:rPr>
              <a:t> (Silme) Tuşu: </a:t>
            </a:r>
            <a:r>
              <a:rPr lang="tr-TR" sz="2000" dirty="0" smtClean="0">
                <a:latin typeface="Calibri" panose="020F0502020204030204" pitchFamily="34" charset="0"/>
              </a:rPr>
              <a:t>İmlecin sağ tarafında bulunan karakterleri silmeye yarar. Ayrıca seçilmiş olan klasör ve dosyaları da silmeye yarar.</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13</a:t>
            </a:fld>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293096"/>
            <a:ext cx="787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732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1- Kontrol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err="1" smtClean="0">
                <a:latin typeface="Calibri" panose="020F0502020204030204" pitchFamily="34" charset="0"/>
              </a:rPr>
              <a:t>Insert</a:t>
            </a:r>
            <a:r>
              <a:rPr lang="tr-TR" sz="2000" b="1" dirty="0" smtClean="0">
                <a:latin typeface="Calibri" panose="020F0502020204030204" pitchFamily="34" charset="0"/>
              </a:rPr>
              <a:t> (Araya Ekleme/Üzerine Yaz) Tuşu: </a:t>
            </a:r>
            <a:r>
              <a:rPr lang="tr-TR" sz="2000" dirty="0" smtClean="0">
                <a:latin typeface="Calibri" panose="020F0502020204030204" pitchFamily="34" charset="0"/>
              </a:rPr>
              <a:t>Bu tuş ile sözcüklerin arasına karakter eklenebilmektedir. Örneğin bu tuş aktif edildiğinde sözcük içinde unutulmuş bir harf yazılacaksa bu karakterden sonraki karakterlerin üzerine yazarak devam eder. Genellikle Komut istemi gibi konsol ekranlarında kullanılmaktadır.</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14</a:t>
            </a:fld>
            <a:endParaRPr lang="tr-T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0" y="4221088"/>
            <a:ext cx="8255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640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1- Kontrol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smtClean="0">
                <a:latin typeface="Calibri" panose="020F0502020204030204" pitchFamily="34" charset="0"/>
              </a:rPr>
              <a:t>Windows Tuşu: </a:t>
            </a:r>
            <a:r>
              <a:rPr lang="tr-TR" sz="2000" dirty="0" smtClean="0">
                <a:latin typeface="Calibri" panose="020F0502020204030204" pitchFamily="34" charset="0"/>
              </a:rPr>
              <a:t>Windows işletim sisteminde kullanılan bu tuşa basıldığında başlat menüsü açılmaktadır. Microsoft firmasına ait olan </a:t>
            </a:r>
            <a:r>
              <a:rPr lang="tr-TR" sz="2000" dirty="0" err="1" smtClean="0">
                <a:latin typeface="Calibri" panose="020F0502020204030204" pitchFamily="34" charset="0"/>
              </a:rPr>
              <a:t>windows</a:t>
            </a:r>
            <a:r>
              <a:rPr lang="tr-TR" sz="2000" dirty="0" smtClean="0">
                <a:latin typeface="Calibri" panose="020F0502020204030204" pitchFamily="34" charset="0"/>
              </a:rPr>
              <a:t> işletim sisteminin son versiyonları olan Windows 8, Windows 8.1 ve Windows 10 işletim sistemlerinde bu tuş kullanıldığında </a:t>
            </a:r>
            <a:r>
              <a:rPr lang="tr-TR" sz="2000" b="1" dirty="0" smtClean="0">
                <a:latin typeface="Calibri" panose="020F0502020204030204" pitchFamily="34" charset="0"/>
              </a:rPr>
              <a:t>metro</a:t>
            </a:r>
            <a:r>
              <a:rPr lang="tr-TR" sz="2000" dirty="0" smtClean="0">
                <a:latin typeface="Calibri" panose="020F0502020204030204" pitchFamily="34" charset="0"/>
              </a:rPr>
              <a:t> </a:t>
            </a:r>
            <a:r>
              <a:rPr lang="tr-TR" sz="2000" dirty="0" err="1" smtClean="0">
                <a:latin typeface="Calibri" panose="020F0502020204030204" pitchFamily="34" charset="0"/>
              </a:rPr>
              <a:t>arayüzü</a:t>
            </a:r>
            <a:r>
              <a:rPr lang="tr-TR" sz="2000" dirty="0" smtClean="0">
                <a:latin typeface="Calibri" panose="020F0502020204030204" pitchFamily="34" charset="0"/>
              </a:rPr>
              <a:t> ekrana gelmektedir.</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15</a:t>
            </a:fld>
            <a:endParaRPr lang="tr-TR"/>
          </a:p>
        </p:txBody>
      </p:sp>
      <p:pic>
        <p:nvPicPr>
          <p:cNvPr id="12290" name="Picture 2" descr="http://static.uzmantv.com/articles/688/ZrrTVQMHO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005064"/>
            <a:ext cx="11906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300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1- Kontrol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err="1" smtClean="0">
                <a:latin typeface="Calibri" panose="020F0502020204030204" pitchFamily="34" charset="0"/>
              </a:rPr>
              <a:t>Kısayol</a:t>
            </a:r>
            <a:r>
              <a:rPr lang="tr-TR" sz="2000" b="1" dirty="0" smtClean="0">
                <a:latin typeface="Calibri" panose="020F0502020204030204" pitchFamily="34" charset="0"/>
              </a:rPr>
              <a:t> Menü (=Mouse Sağ Tuşu) Tuşu: </a:t>
            </a:r>
            <a:r>
              <a:rPr lang="tr-TR" sz="2000" dirty="0" smtClean="0">
                <a:latin typeface="Calibri" panose="020F0502020204030204" pitchFamily="34" charset="0"/>
              </a:rPr>
              <a:t>Bu tuşa bastığımızda </a:t>
            </a:r>
            <a:r>
              <a:rPr lang="tr-TR" sz="2000" dirty="0" err="1" smtClean="0">
                <a:latin typeface="Calibri" panose="020F0502020204030204" pitchFamily="34" charset="0"/>
              </a:rPr>
              <a:t>kısayol</a:t>
            </a:r>
            <a:r>
              <a:rPr lang="tr-TR" sz="2000" dirty="0" smtClean="0">
                <a:latin typeface="Calibri" panose="020F0502020204030204" pitchFamily="34" charset="0"/>
              </a:rPr>
              <a:t> menüsü açılmaktadır. Yani </a:t>
            </a:r>
            <a:r>
              <a:rPr lang="tr-TR" sz="2000" dirty="0" err="1" smtClean="0">
                <a:latin typeface="Calibri" panose="020F0502020204030204" pitchFamily="34" charset="0"/>
              </a:rPr>
              <a:t>mouse</a:t>
            </a:r>
            <a:r>
              <a:rPr lang="tr-TR" sz="2000" dirty="0" smtClean="0">
                <a:latin typeface="Calibri" panose="020F0502020204030204" pitchFamily="34" charset="0"/>
              </a:rPr>
              <a:t> ile sağ tıkladığımız zaman açılan menü açılmaktadır.</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16</a:t>
            </a:fld>
            <a:endParaRPr lang="tr-T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429000"/>
            <a:ext cx="1358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189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2- Kilitleme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err="1" smtClean="0">
                <a:latin typeface="Calibri" panose="020F0502020204030204" pitchFamily="34" charset="0"/>
              </a:rPr>
              <a:t>Num</a:t>
            </a:r>
            <a:r>
              <a:rPr lang="tr-TR" sz="2000" b="1" dirty="0" smtClean="0">
                <a:latin typeface="Calibri" panose="020F0502020204030204" pitchFamily="34" charset="0"/>
              </a:rPr>
              <a:t> </a:t>
            </a:r>
            <a:r>
              <a:rPr lang="tr-TR" sz="2000" b="1" dirty="0" err="1" smtClean="0">
                <a:latin typeface="Calibri" panose="020F0502020204030204" pitchFamily="34" charset="0"/>
              </a:rPr>
              <a:t>Lock</a:t>
            </a:r>
            <a:r>
              <a:rPr lang="tr-TR" sz="2000" b="1" dirty="0" smtClean="0">
                <a:latin typeface="Calibri" panose="020F0502020204030204" pitchFamily="34" charset="0"/>
              </a:rPr>
              <a:t> (Sayı Kilitleme Tuşu) Tuşu: </a:t>
            </a:r>
            <a:r>
              <a:rPr lang="tr-TR" sz="2000" dirty="0" smtClean="0">
                <a:latin typeface="Calibri" panose="020F0502020204030204" pitchFamily="34" charset="0"/>
              </a:rPr>
              <a:t>Bu tuş klavyenin sağ tarafında bulunan sayısal tuşları yönetmek için kullanılmaktadır. Bu tuşa basıldığında klavye üzerinde ilgili ışık yanmaktadır ve aktif hale gelmektedir. Bu tuş kullanıldığı zaman yani aktifken klavyenin sağ tarafında bulunan sayısal tuşlar kullanıma açılmaktadır. Kapalıyken yani pasifken de sağ tarafta bulunan sayısal tuşlar üzerindeki 2. karakterler (yön tuşları) kullanılmaktadır.</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17</a:t>
            </a:fld>
            <a:endParaRPr lang="tr-T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344144"/>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886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2- Kilitleme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err="1" smtClean="0">
                <a:latin typeface="Calibri" panose="020F0502020204030204" pitchFamily="34" charset="0"/>
              </a:rPr>
              <a:t>Caps</a:t>
            </a:r>
            <a:r>
              <a:rPr lang="tr-TR" sz="2000" b="1" dirty="0" smtClean="0">
                <a:latin typeface="Calibri" panose="020F0502020204030204" pitchFamily="34" charset="0"/>
              </a:rPr>
              <a:t> </a:t>
            </a:r>
            <a:r>
              <a:rPr lang="tr-TR" sz="2000" b="1" dirty="0" err="1" smtClean="0">
                <a:latin typeface="Calibri" panose="020F0502020204030204" pitchFamily="34" charset="0"/>
              </a:rPr>
              <a:t>Lock</a:t>
            </a:r>
            <a:r>
              <a:rPr lang="tr-TR" sz="2000" b="1" dirty="0" smtClean="0">
                <a:latin typeface="Calibri" panose="020F0502020204030204" pitchFamily="34" charset="0"/>
              </a:rPr>
              <a:t> (Büyük Harf Kilitleme ) Tuşu: </a:t>
            </a:r>
            <a:r>
              <a:rPr lang="tr-TR" sz="2000" dirty="0" smtClean="0">
                <a:latin typeface="Calibri" panose="020F0502020204030204" pitchFamily="34" charset="0"/>
              </a:rPr>
              <a:t>Bu tuş klavyede bulunan harflerin büyük/küçük yazılımına imkan vermektedir. Bu tuşa basıldığında klavye üzerinde ilgili ışık yanmaktadır ve aktif hale gelmektedir. Işık yanıyorken bastığımız herhangi bir harf ekrana büyük basılmaktadır. Kapalıyken yani pasifken de klavyede bastığımız harfler ekrana küçük basılmaktadır.</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18</a:t>
            </a:fld>
            <a:endParaRPr lang="tr-T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105" y="4365104"/>
            <a:ext cx="13843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626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2- Kilitleme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err="1" smtClean="0">
                <a:latin typeface="Calibri" panose="020F0502020204030204" pitchFamily="34" charset="0"/>
              </a:rPr>
              <a:t>Pause</a:t>
            </a:r>
            <a:r>
              <a:rPr lang="tr-TR" sz="2000" b="1" dirty="0" smtClean="0">
                <a:latin typeface="Calibri" panose="020F0502020204030204" pitchFamily="34" charset="0"/>
              </a:rPr>
              <a:t>/Break (Bekleme/Kesme) Tuşu: </a:t>
            </a:r>
            <a:r>
              <a:rPr lang="tr-TR" sz="2000" dirty="0" smtClean="0">
                <a:latin typeface="Calibri" panose="020F0502020204030204" pitchFamily="34" charset="0"/>
              </a:rPr>
              <a:t>Bu tuş kullanıldığında çalışan </a:t>
            </a:r>
            <a:r>
              <a:rPr lang="tr-TR" sz="2000" dirty="0">
                <a:latin typeface="Calibri" panose="020F0502020204030204" pitchFamily="34" charset="0"/>
              </a:rPr>
              <a:t>bir komutun </a:t>
            </a:r>
            <a:r>
              <a:rPr lang="tr-TR" sz="2000" dirty="0" smtClean="0">
                <a:latin typeface="Calibri" panose="020F0502020204030204" pitchFamily="34" charset="0"/>
              </a:rPr>
              <a:t>işlevi herhangi </a:t>
            </a:r>
            <a:r>
              <a:rPr lang="tr-TR" sz="2000" dirty="0">
                <a:latin typeface="Calibri" panose="020F0502020204030204" pitchFamily="34" charset="0"/>
              </a:rPr>
              <a:t>bir tuşa </a:t>
            </a:r>
            <a:r>
              <a:rPr lang="tr-TR" sz="2000" dirty="0" smtClean="0">
                <a:latin typeface="Calibri" panose="020F0502020204030204" pitchFamily="34" charset="0"/>
              </a:rPr>
              <a:t>basılıncaya </a:t>
            </a:r>
            <a:r>
              <a:rPr lang="tr-TR" sz="2000" dirty="0">
                <a:latin typeface="Calibri" panose="020F0502020204030204" pitchFamily="34" charset="0"/>
              </a:rPr>
              <a:t>kadar </a:t>
            </a:r>
            <a:r>
              <a:rPr lang="tr-TR" sz="2000" dirty="0" smtClean="0">
                <a:latin typeface="Calibri" panose="020F0502020204030204" pitchFamily="34" charset="0"/>
              </a:rPr>
              <a:t>durdurmaktadır. Kontrol tuşu </a:t>
            </a:r>
            <a:r>
              <a:rPr lang="tr-TR" sz="2000" dirty="0">
                <a:latin typeface="Calibri" panose="020F0502020204030204" pitchFamily="34" charset="0"/>
              </a:rPr>
              <a:t>ile birlikte </a:t>
            </a:r>
            <a:r>
              <a:rPr lang="tr-TR" sz="2000" dirty="0" smtClean="0">
                <a:latin typeface="Calibri" panose="020F0502020204030204" pitchFamily="34" charset="0"/>
              </a:rPr>
              <a:t>kullanıldığında (</a:t>
            </a:r>
            <a:r>
              <a:rPr lang="tr-TR" sz="2000" dirty="0" err="1" smtClean="0">
                <a:latin typeface="Calibri" panose="020F0502020204030204" pitchFamily="34" charset="0"/>
              </a:rPr>
              <a:t>Ctrl+Pause</a:t>
            </a:r>
            <a:r>
              <a:rPr lang="tr-TR" sz="2000" dirty="0" smtClean="0">
                <a:latin typeface="Calibri" panose="020F0502020204030204" pitchFamily="34" charset="0"/>
              </a:rPr>
              <a:t>) yapılan </a:t>
            </a:r>
            <a:r>
              <a:rPr lang="tr-TR" sz="2000" dirty="0">
                <a:latin typeface="Calibri" panose="020F0502020204030204" pitchFamily="34" charset="0"/>
              </a:rPr>
              <a:t>işlemi tamamlanmadan sona </a:t>
            </a:r>
            <a:r>
              <a:rPr lang="tr-TR" sz="2000" dirty="0" smtClean="0">
                <a:latin typeface="Calibri" panose="020F0502020204030204" pitchFamily="34" charset="0"/>
              </a:rPr>
              <a:t>erdirir. ÖRNEK</a:t>
            </a:r>
            <a:r>
              <a:rPr lang="tr-TR" sz="2000" dirty="0">
                <a:latin typeface="Calibri" panose="020F0502020204030204" pitchFamily="34" charset="0"/>
              </a:rPr>
              <a:t>: Bilgisayarın açılışında bilgisayarın </a:t>
            </a:r>
            <a:r>
              <a:rPr lang="tr-TR" sz="2000" dirty="0" smtClean="0">
                <a:latin typeface="Calibri" panose="020F0502020204030204" pitchFamily="34" charset="0"/>
              </a:rPr>
              <a:t>açılışını durdurmak </a:t>
            </a:r>
            <a:r>
              <a:rPr lang="tr-TR" sz="2000" dirty="0">
                <a:latin typeface="Calibri" panose="020F0502020204030204" pitchFamily="34" charset="0"/>
              </a:rPr>
              <a:t>içinde kullanılır</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19</a:t>
            </a:fld>
            <a:endParaRPr lang="tr-T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293096"/>
            <a:ext cx="7366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960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Klavye Tuşlarının İşlevleri</a:t>
            </a:r>
            <a:endParaRPr lang="tr-TR" sz="3600" u="sng" dirty="0"/>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2</a:t>
            </a:fld>
            <a:endParaRPr lang="tr-TR" dirty="0"/>
          </a:p>
        </p:txBody>
      </p:sp>
      <p:pic>
        <p:nvPicPr>
          <p:cNvPr id="1026" name="Picture 2" descr="C:\Users\Doygun\Downloads\f_klavy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628800"/>
            <a:ext cx="9056688" cy="510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98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3- İmleç Kontrol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smtClean="0">
                <a:latin typeface="Calibri" panose="020F0502020204030204" pitchFamily="34" charset="0"/>
              </a:rPr>
              <a:t>Home (Başa git) Tuşu: </a:t>
            </a:r>
            <a:r>
              <a:rPr lang="tr-TR" sz="2000" dirty="0" smtClean="0">
                <a:latin typeface="Calibri" panose="020F0502020204030204" pitchFamily="34" charset="0"/>
              </a:rPr>
              <a:t>Bu tuş kullanıldığında imleç bulunduğu satırın en başına gelmektedir. </a:t>
            </a:r>
            <a:r>
              <a:rPr lang="tr-TR" sz="2000" dirty="0" err="1" smtClean="0">
                <a:latin typeface="Calibri" panose="020F0502020204030204" pitchFamily="34" charset="0"/>
              </a:rPr>
              <a:t>Ctrl+Home</a:t>
            </a:r>
            <a:r>
              <a:rPr lang="tr-TR" sz="2000" dirty="0" smtClean="0">
                <a:latin typeface="Calibri" panose="020F0502020204030204" pitchFamily="34" charset="0"/>
              </a:rPr>
              <a:t> tuşları beraber kullanıldığında ise imleç yazılı </a:t>
            </a:r>
            <a:r>
              <a:rPr lang="tr-TR" sz="2000" dirty="0" err="1" smtClean="0">
                <a:latin typeface="Calibri" panose="020F0502020204030204" pitchFamily="34" charset="0"/>
              </a:rPr>
              <a:t>dökümanda</a:t>
            </a:r>
            <a:r>
              <a:rPr lang="tr-TR" sz="2000" dirty="0" smtClean="0">
                <a:latin typeface="Calibri" panose="020F0502020204030204" pitchFamily="34" charset="0"/>
              </a:rPr>
              <a:t> ilk sayfanın ilk satırının en başına gitmektedir. Bu tuş bir web sayfası açıkken kullanıldığında ise bizi sayfanın en üst kısmına götürmektedir. </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20</a:t>
            </a:fld>
            <a:endParaRPr lang="tr-T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400" y="4509120"/>
            <a:ext cx="711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499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3- İmleç Kontrol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err="1" smtClean="0">
                <a:latin typeface="Calibri" panose="020F0502020204030204" pitchFamily="34" charset="0"/>
              </a:rPr>
              <a:t>Page</a:t>
            </a:r>
            <a:r>
              <a:rPr lang="tr-TR" sz="2000" b="1" dirty="0" smtClean="0">
                <a:latin typeface="Calibri" panose="020F0502020204030204" pitchFamily="34" charset="0"/>
              </a:rPr>
              <a:t> </a:t>
            </a:r>
            <a:r>
              <a:rPr lang="tr-TR" sz="2000" b="1" dirty="0" err="1" smtClean="0">
                <a:latin typeface="Calibri" panose="020F0502020204030204" pitchFamily="34" charset="0"/>
              </a:rPr>
              <a:t>Up</a:t>
            </a:r>
            <a:r>
              <a:rPr lang="tr-TR" sz="2000" b="1" dirty="0" smtClean="0">
                <a:latin typeface="Calibri" panose="020F0502020204030204" pitchFamily="34" charset="0"/>
              </a:rPr>
              <a:t> – </a:t>
            </a:r>
            <a:r>
              <a:rPr lang="tr-TR" sz="2000" b="1" dirty="0" err="1" smtClean="0">
                <a:latin typeface="Calibri" panose="020F0502020204030204" pitchFamily="34" charset="0"/>
              </a:rPr>
              <a:t>Page</a:t>
            </a:r>
            <a:r>
              <a:rPr lang="tr-TR" sz="2000" b="1" dirty="0" smtClean="0">
                <a:latin typeface="Calibri" panose="020F0502020204030204" pitchFamily="34" charset="0"/>
              </a:rPr>
              <a:t> </a:t>
            </a:r>
            <a:r>
              <a:rPr lang="tr-TR" sz="2000" b="1" dirty="0" err="1" smtClean="0">
                <a:latin typeface="Calibri" panose="020F0502020204030204" pitchFamily="34" charset="0"/>
              </a:rPr>
              <a:t>Down</a:t>
            </a:r>
            <a:r>
              <a:rPr lang="tr-TR" sz="2000" b="1" dirty="0" smtClean="0">
                <a:latin typeface="Calibri" panose="020F0502020204030204" pitchFamily="34" charset="0"/>
              </a:rPr>
              <a:t> Tuşları: </a:t>
            </a:r>
            <a:r>
              <a:rPr lang="tr-TR" sz="2000" dirty="0" smtClean="0">
                <a:latin typeface="Calibri" panose="020F0502020204030204" pitchFamily="34" charset="0"/>
              </a:rPr>
              <a:t>Bu tuşlar kullanıldığında imleç bir sayfa yukarı/aşağı hareket etmektedir. Özellikle yazılı </a:t>
            </a:r>
            <a:r>
              <a:rPr lang="tr-TR" sz="2000" dirty="0" err="1" smtClean="0">
                <a:latin typeface="Calibri" panose="020F0502020204030204" pitchFamily="34" charset="0"/>
              </a:rPr>
              <a:t>dökümanlarda</a:t>
            </a:r>
            <a:r>
              <a:rPr lang="tr-TR" sz="2000" dirty="0" smtClean="0">
                <a:latin typeface="Calibri" panose="020F0502020204030204" pitchFamily="34" charset="0"/>
              </a:rPr>
              <a:t> sayfa saya ilerlemek için kullanılmaktadır.</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21</a:t>
            </a:fld>
            <a:endParaRPr lang="tr-T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600" y="3423647"/>
            <a:ext cx="8128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134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Klavye </a:t>
            </a:r>
            <a:r>
              <a:rPr lang="tr-TR" sz="3600" dirty="0" err="1" smtClean="0"/>
              <a:t>Kısayolları</a:t>
            </a:r>
            <a:endParaRPr lang="tr-TR" sz="3600" u="sng" dirty="0"/>
          </a:p>
        </p:txBody>
      </p:sp>
      <p:sp>
        <p:nvSpPr>
          <p:cNvPr id="3" name="İçerik Yer Tutucusu 2"/>
          <p:cNvSpPr>
            <a:spLocks noGrp="1"/>
          </p:cNvSpPr>
          <p:nvPr>
            <p:ph sz="quarter" idx="1"/>
          </p:nvPr>
        </p:nvSpPr>
        <p:spPr/>
        <p:txBody>
          <a:bodyPr>
            <a:normAutofit lnSpcReduction="10000"/>
          </a:bodyPr>
          <a:lstStyle/>
          <a:p>
            <a:pPr marL="0" indent="0" algn="just">
              <a:buNone/>
            </a:pPr>
            <a:r>
              <a:rPr lang="tr-TR" sz="2000" b="1" dirty="0" smtClean="0">
                <a:latin typeface="Calibri" panose="020F0502020204030204" pitchFamily="34" charset="0"/>
              </a:rPr>
              <a:t>CTRL+A: </a:t>
            </a:r>
            <a:r>
              <a:rPr lang="tr-TR" sz="2000" dirty="0">
                <a:latin typeface="Calibri" panose="020F0502020204030204" pitchFamily="34" charset="0"/>
              </a:rPr>
              <a:t>(Tümünü Seç) CTRL tuşu ile A </a:t>
            </a:r>
            <a:r>
              <a:rPr lang="tr-TR" sz="2000" dirty="0" smtClean="0">
                <a:latin typeface="Calibri" panose="020F0502020204030204" pitchFamily="34" charset="0"/>
              </a:rPr>
              <a:t>tuşuna aynı </a:t>
            </a:r>
            <a:r>
              <a:rPr lang="tr-TR" sz="2000" dirty="0">
                <a:latin typeface="Calibri" panose="020F0502020204030204" pitchFamily="34" charset="0"/>
              </a:rPr>
              <a:t>anda </a:t>
            </a:r>
            <a:r>
              <a:rPr lang="tr-TR" sz="2000" dirty="0" smtClean="0">
                <a:latin typeface="Calibri" panose="020F0502020204030204" pitchFamily="34" charset="0"/>
              </a:rPr>
              <a:t>basarsanız; </a:t>
            </a:r>
            <a:r>
              <a:rPr lang="tr-TR" sz="2000" dirty="0">
                <a:latin typeface="Calibri" panose="020F0502020204030204" pitchFamily="34" charset="0"/>
              </a:rPr>
              <a:t>ekranda göreceğiniz tüm </a:t>
            </a:r>
            <a:r>
              <a:rPr lang="tr-TR" sz="2000" dirty="0" smtClean="0">
                <a:latin typeface="Calibri" panose="020F0502020204030204" pitchFamily="34" charset="0"/>
              </a:rPr>
              <a:t>içerikler maviye dönüşür. </a:t>
            </a:r>
            <a:r>
              <a:rPr lang="tr-TR" sz="2000" dirty="0">
                <a:latin typeface="Calibri" panose="020F0502020204030204" pitchFamily="34" charset="0"/>
              </a:rPr>
              <a:t>S</a:t>
            </a:r>
            <a:r>
              <a:rPr lang="tr-TR" sz="2000" dirty="0" smtClean="0">
                <a:latin typeface="Calibri" panose="020F0502020204030204" pitchFamily="34" charset="0"/>
              </a:rPr>
              <a:t>atır </a:t>
            </a:r>
            <a:r>
              <a:rPr lang="tr-TR" sz="2000" dirty="0">
                <a:latin typeface="Calibri" panose="020F0502020204030204" pitchFamily="34" charset="0"/>
              </a:rPr>
              <a:t>, resim, yazı , tema ve şablon veya kutucuklar </a:t>
            </a:r>
            <a:r>
              <a:rPr lang="tr-TR" sz="2000" dirty="0" smtClean="0">
                <a:latin typeface="Calibri" panose="020F0502020204030204" pitchFamily="34" charset="0"/>
              </a:rPr>
              <a:t>ekrandaki her şey mavi ile kaplanır. Bu </a:t>
            </a:r>
            <a:r>
              <a:rPr lang="tr-TR" sz="2000" dirty="0">
                <a:latin typeface="Calibri" panose="020F0502020204030204" pitchFamily="34" charset="0"/>
              </a:rPr>
              <a:t>şekilde sayfadaki tüm </a:t>
            </a:r>
            <a:r>
              <a:rPr lang="tr-TR" sz="2000" dirty="0" smtClean="0">
                <a:latin typeface="Calibri" panose="020F0502020204030204" pitchFamily="34" charset="0"/>
              </a:rPr>
              <a:t>bilgileri seçmiş oluruz. Seçmiş olduğumuz </a:t>
            </a:r>
            <a:r>
              <a:rPr lang="tr-TR" sz="2000" dirty="0">
                <a:latin typeface="Calibri" panose="020F0502020204030204" pitchFamily="34" charset="0"/>
              </a:rPr>
              <a:t>bilgileri, kesme, kopyalama, silme </a:t>
            </a:r>
            <a:r>
              <a:rPr lang="tr-TR" sz="2000" dirty="0" smtClean="0">
                <a:latin typeface="Calibri" panose="020F0502020204030204" pitchFamily="34" charset="0"/>
              </a:rPr>
              <a:t>vb. </a:t>
            </a:r>
            <a:r>
              <a:rPr lang="tr-TR" sz="2000" dirty="0">
                <a:latin typeface="Calibri" panose="020F0502020204030204" pitchFamily="34" charset="0"/>
              </a:rPr>
              <a:t>etkinliklere hazır etmiş </a:t>
            </a:r>
            <a:r>
              <a:rPr lang="tr-TR" sz="2000" dirty="0" smtClean="0">
                <a:latin typeface="Calibri" panose="020F0502020204030204" pitchFamily="34" charset="0"/>
              </a:rPr>
              <a:t>oluruz</a:t>
            </a:r>
            <a:r>
              <a:rPr lang="tr-TR" sz="2000" dirty="0">
                <a:latin typeface="Calibri" panose="020F0502020204030204" pitchFamily="34" charset="0"/>
              </a:rPr>
              <a:t>.</a:t>
            </a:r>
          </a:p>
          <a:p>
            <a:pPr marL="0" indent="0" algn="just">
              <a:buNone/>
            </a:pPr>
            <a:r>
              <a:rPr lang="tr-TR" sz="2000" b="1" dirty="0" smtClean="0">
                <a:latin typeface="Calibri" panose="020F0502020204030204" pitchFamily="34" charset="0"/>
              </a:rPr>
              <a:t>CTRL+C: </a:t>
            </a:r>
            <a:r>
              <a:rPr lang="tr-TR" sz="2000" dirty="0">
                <a:latin typeface="Calibri" panose="020F0502020204030204" pitchFamily="34" charset="0"/>
              </a:rPr>
              <a:t>(Kopyala) CTRL tuşu ile C tuşuna aynı anda basarsanız</a:t>
            </a:r>
            <a:r>
              <a:rPr lang="tr-TR" sz="2000" dirty="0" smtClean="0">
                <a:latin typeface="Calibri" panose="020F0502020204030204" pitchFamily="34" charset="0"/>
              </a:rPr>
              <a:t>; </a:t>
            </a:r>
            <a:r>
              <a:rPr lang="tr-TR" sz="2000" dirty="0">
                <a:latin typeface="Calibri" panose="020F0502020204030204" pitchFamily="34" charset="0"/>
              </a:rPr>
              <a:t>ekranda </a:t>
            </a:r>
            <a:r>
              <a:rPr lang="tr-TR" sz="2000" dirty="0" smtClean="0">
                <a:latin typeface="Calibri" panose="020F0502020204030204" pitchFamily="34" charset="0"/>
              </a:rPr>
              <a:t>önceden seçtiğimiz (maviye dönüşen) alanları </a:t>
            </a:r>
            <a:r>
              <a:rPr lang="tr-TR" sz="2000" dirty="0">
                <a:latin typeface="Calibri" panose="020F0502020204030204" pitchFamily="34" charset="0"/>
              </a:rPr>
              <a:t>kopyalamış olursunuz</a:t>
            </a:r>
            <a:r>
              <a:rPr lang="tr-TR" sz="2000" dirty="0" smtClean="0">
                <a:latin typeface="Calibri" panose="020F0502020204030204" pitchFamily="34" charset="0"/>
              </a:rPr>
              <a:t>. (Yazı, resim, klasör, dosya vb..)</a:t>
            </a:r>
          </a:p>
          <a:p>
            <a:pPr marL="0" indent="0" algn="just">
              <a:buNone/>
            </a:pPr>
            <a:r>
              <a:rPr lang="tr-TR" sz="2000" b="1" dirty="0" smtClean="0">
                <a:latin typeface="Calibri" panose="020F0502020204030204" pitchFamily="34" charset="0"/>
              </a:rPr>
              <a:t>CTRL+F </a:t>
            </a:r>
            <a:r>
              <a:rPr lang="tr-TR" sz="2000" b="1" dirty="0">
                <a:latin typeface="Calibri" panose="020F0502020204030204" pitchFamily="34" charset="0"/>
              </a:rPr>
              <a:t>: </a:t>
            </a:r>
            <a:r>
              <a:rPr lang="tr-TR" sz="2000" dirty="0">
                <a:latin typeface="Calibri" panose="020F0502020204030204" pitchFamily="34" charset="0"/>
              </a:rPr>
              <a:t>(Bul) CTRL tuşu ile F tuşuna aynı anda basarsanız</a:t>
            </a:r>
            <a:r>
              <a:rPr lang="tr-TR" sz="2000" dirty="0" smtClean="0">
                <a:latin typeface="Calibri" panose="020F0502020204030204" pitchFamily="34" charset="0"/>
              </a:rPr>
              <a:t>, yazılı doküman içerisinde aradığınız bir </a:t>
            </a:r>
            <a:r>
              <a:rPr lang="tr-TR" sz="2000" dirty="0">
                <a:latin typeface="Calibri" panose="020F0502020204030204" pitchFamily="34" charset="0"/>
              </a:rPr>
              <a:t>kelime ya da </a:t>
            </a:r>
            <a:r>
              <a:rPr lang="tr-TR" sz="2000" dirty="0" smtClean="0">
                <a:latin typeface="Calibri" panose="020F0502020204030204" pitchFamily="34" charset="0"/>
              </a:rPr>
              <a:t>cümleyi bulabilirsiniz. Bu tuşlara bastıktan sonra ekranda aramak istediğiniz kelime ya da cümleyi yazacağınız bir metin kutusu gelmektedir. Bu metin kutusuna arayacağınız kelime ya da cümleyi yazdıktan sonra </a:t>
            </a:r>
            <a:r>
              <a:rPr lang="tr-TR" sz="2000" dirty="0" err="1" smtClean="0">
                <a:latin typeface="Calibri" panose="020F0502020204030204" pitchFamily="34" charset="0"/>
              </a:rPr>
              <a:t>Enter</a:t>
            </a:r>
            <a:r>
              <a:rPr lang="tr-TR" sz="2000" dirty="0" smtClean="0">
                <a:latin typeface="Calibri" panose="020F0502020204030204" pitchFamily="34" charset="0"/>
              </a:rPr>
              <a:t> tuşuna basıp aradığımız kelime ya da cümleyi bulabiliriz.</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22</a:t>
            </a:fld>
            <a:endParaRPr lang="tr-TR"/>
          </a:p>
        </p:txBody>
      </p:sp>
    </p:spTree>
    <p:extLst>
      <p:ext uri="{BB962C8B-B14F-4D97-AF65-F5344CB8AC3E}">
        <p14:creationId xmlns:p14="http://schemas.microsoft.com/office/powerpoint/2010/main" val="3005329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Klavye </a:t>
            </a:r>
            <a:r>
              <a:rPr lang="tr-TR" sz="3600" dirty="0" err="1" smtClean="0"/>
              <a:t>Kısayolları</a:t>
            </a:r>
            <a:endParaRPr lang="tr-TR" sz="3600" u="sng" dirty="0"/>
          </a:p>
        </p:txBody>
      </p:sp>
      <p:sp>
        <p:nvSpPr>
          <p:cNvPr id="3" name="İçerik Yer Tutucusu 2"/>
          <p:cNvSpPr>
            <a:spLocks noGrp="1"/>
          </p:cNvSpPr>
          <p:nvPr>
            <p:ph sz="quarter" idx="1"/>
          </p:nvPr>
        </p:nvSpPr>
        <p:spPr/>
        <p:txBody>
          <a:bodyPr>
            <a:normAutofit/>
          </a:bodyPr>
          <a:lstStyle/>
          <a:p>
            <a:pPr marL="0" indent="0" algn="just">
              <a:buNone/>
            </a:pPr>
            <a:r>
              <a:rPr lang="tr-TR" sz="2000" b="1" dirty="0" smtClean="0">
                <a:latin typeface="Calibri" panose="020F0502020204030204" pitchFamily="34" charset="0"/>
              </a:rPr>
              <a:t>CTRL+H </a:t>
            </a:r>
            <a:r>
              <a:rPr lang="tr-TR" sz="2000" b="1" dirty="0">
                <a:latin typeface="Calibri" panose="020F0502020204030204" pitchFamily="34" charset="0"/>
              </a:rPr>
              <a:t>:</a:t>
            </a:r>
            <a:r>
              <a:rPr lang="tr-TR" sz="2000" dirty="0">
                <a:latin typeface="Calibri" panose="020F0502020204030204" pitchFamily="34" charset="0"/>
              </a:rPr>
              <a:t> (Bul ve Değiştir- </a:t>
            </a:r>
            <a:r>
              <a:rPr lang="tr-TR" sz="2000" dirty="0" smtClean="0">
                <a:latin typeface="Calibri" panose="020F0502020204030204" pitchFamily="34" charset="0"/>
              </a:rPr>
              <a:t>Yazılı </a:t>
            </a:r>
            <a:r>
              <a:rPr lang="tr-TR" sz="2000" dirty="0" err="1" smtClean="0">
                <a:latin typeface="Calibri" panose="020F0502020204030204" pitchFamily="34" charset="0"/>
              </a:rPr>
              <a:t>Dökümanlarda</a:t>
            </a:r>
            <a:r>
              <a:rPr lang="tr-TR" sz="2000" dirty="0" smtClean="0">
                <a:latin typeface="Calibri" panose="020F0502020204030204" pitchFamily="34" charset="0"/>
              </a:rPr>
              <a:t>) </a:t>
            </a:r>
            <a:r>
              <a:rPr lang="tr-TR" sz="2000" dirty="0">
                <a:latin typeface="Calibri" panose="020F0502020204030204" pitchFamily="34" charset="0"/>
              </a:rPr>
              <a:t>CTRL tuşu ile H </a:t>
            </a:r>
            <a:r>
              <a:rPr lang="tr-TR" sz="2000" dirty="0" smtClean="0">
                <a:latin typeface="Calibri" panose="020F0502020204030204" pitchFamily="34" charset="0"/>
              </a:rPr>
              <a:t>tuşuna tuşa aynı </a:t>
            </a:r>
            <a:r>
              <a:rPr lang="tr-TR" sz="2000" dirty="0">
                <a:latin typeface="Calibri" panose="020F0502020204030204" pitchFamily="34" charset="0"/>
              </a:rPr>
              <a:t>anda </a:t>
            </a:r>
            <a:r>
              <a:rPr lang="tr-TR" sz="2000" dirty="0" smtClean="0">
                <a:latin typeface="Calibri" panose="020F0502020204030204" pitchFamily="34" charset="0"/>
              </a:rPr>
              <a:t>basarsanız, yazılı </a:t>
            </a:r>
            <a:r>
              <a:rPr lang="tr-TR" sz="2000" dirty="0" err="1" smtClean="0">
                <a:latin typeface="Calibri" panose="020F0502020204030204" pitchFamily="34" charset="0"/>
              </a:rPr>
              <a:t>dökümanınızda</a:t>
            </a:r>
            <a:r>
              <a:rPr lang="tr-TR" sz="2000" dirty="0" smtClean="0">
                <a:latin typeface="Calibri" panose="020F0502020204030204" pitchFamily="34" charset="0"/>
              </a:rPr>
              <a:t> birden çok değiştirilmesi gereken yeri tek seferde değiştirebilirsiniz. Böylece büyük bir zahmetten kurtulmuş olursunuz. Örneğin 1 sayfa </a:t>
            </a:r>
            <a:r>
              <a:rPr lang="tr-TR" sz="2000" dirty="0" err="1" smtClean="0">
                <a:latin typeface="Calibri" panose="020F0502020204030204" pitchFamily="34" charset="0"/>
              </a:rPr>
              <a:t>word</a:t>
            </a:r>
            <a:r>
              <a:rPr lang="tr-TR" sz="2000" dirty="0" smtClean="0">
                <a:latin typeface="Calibri" panose="020F0502020204030204" pitchFamily="34" charset="0"/>
              </a:rPr>
              <a:t> </a:t>
            </a:r>
            <a:r>
              <a:rPr lang="tr-TR" sz="2000" dirty="0" err="1" smtClean="0">
                <a:latin typeface="Calibri" panose="020F0502020204030204" pitchFamily="34" charset="0"/>
              </a:rPr>
              <a:t>dökümanında</a:t>
            </a:r>
            <a:r>
              <a:rPr lang="tr-TR" sz="2000" dirty="0" smtClean="0">
                <a:latin typeface="Calibri" panose="020F0502020204030204" pitchFamily="34" charset="0"/>
              </a:rPr>
              <a:t> bulunan tüm «Elazığ» kelimelerini «Bingöl» olarak değiştirmek istediğinizde bu </a:t>
            </a:r>
            <a:r>
              <a:rPr lang="tr-TR" sz="2000" dirty="0" err="1" smtClean="0">
                <a:latin typeface="Calibri" panose="020F0502020204030204" pitchFamily="34" charset="0"/>
              </a:rPr>
              <a:t>kısayolu</a:t>
            </a:r>
            <a:r>
              <a:rPr lang="tr-TR" sz="2000" dirty="0" smtClean="0">
                <a:latin typeface="Calibri" panose="020F0502020204030204" pitchFamily="34" charset="0"/>
              </a:rPr>
              <a:t> kullanabilirsiniz. </a:t>
            </a:r>
          </a:p>
          <a:p>
            <a:pPr marL="0" indent="0" algn="just">
              <a:buNone/>
            </a:pPr>
            <a:r>
              <a:rPr lang="tr-TR" sz="2000" b="1" dirty="0" smtClean="0">
                <a:latin typeface="Calibri" panose="020F0502020204030204" pitchFamily="34" charset="0"/>
              </a:rPr>
              <a:t>CTRL+P </a:t>
            </a:r>
            <a:r>
              <a:rPr lang="tr-TR" sz="2000" b="1" dirty="0">
                <a:latin typeface="Calibri" panose="020F0502020204030204" pitchFamily="34" charset="0"/>
              </a:rPr>
              <a:t>: </a:t>
            </a:r>
            <a:r>
              <a:rPr lang="tr-TR" sz="2000" dirty="0">
                <a:latin typeface="Calibri" panose="020F0502020204030204" pitchFamily="34" charset="0"/>
              </a:rPr>
              <a:t>(Yazdır) CTRL tuşu ile P tuşuna aynı anda basarsanız Kısa yoldan yazıcınızın bağlantı panelinizi </a:t>
            </a:r>
            <a:r>
              <a:rPr lang="tr-TR" sz="2000" dirty="0" smtClean="0">
                <a:latin typeface="Calibri" panose="020F0502020204030204" pitchFamily="34" charset="0"/>
              </a:rPr>
              <a:t>açarsınız ve yazılı </a:t>
            </a:r>
            <a:r>
              <a:rPr lang="tr-TR" sz="2000" dirty="0" err="1" smtClean="0">
                <a:latin typeface="Calibri" panose="020F0502020204030204" pitchFamily="34" charset="0"/>
              </a:rPr>
              <a:t>dökümanınızı</a:t>
            </a:r>
            <a:r>
              <a:rPr lang="tr-TR" sz="2000" dirty="0" smtClean="0">
                <a:latin typeface="Calibri" panose="020F0502020204030204" pitchFamily="34" charset="0"/>
              </a:rPr>
              <a:t> yazıcıdan yazdırabilirsiniz.</a:t>
            </a:r>
            <a:endParaRPr lang="tr-TR" sz="2000" dirty="0">
              <a:latin typeface="Calibri" panose="020F0502020204030204" pitchFamily="34" charset="0"/>
            </a:endParaRPr>
          </a:p>
          <a:p>
            <a:pPr marL="0" indent="0" algn="just">
              <a:buNone/>
            </a:pPr>
            <a:r>
              <a:rPr lang="tr-TR" sz="2000" b="1" dirty="0" smtClean="0">
                <a:latin typeface="Calibri" panose="020F0502020204030204" pitchFamily="34" charset="0"/>
              </a:rPr>
              <a:t>CTRL+R </a:t>
            </a:r>
            <a:r>
              <a:rPr lang="tr-TR" sz="2000" b="1" dirty="0">
                <a:latin typeface="Calibri" panose="020F0502020204030204" pitchFamily="34" charset="0"/>
              </a:rPr>
              <a:t>:</a:t>
            </a:r>
            <a:r>
              <a:rPr lang="tr-TR" sz="2000" dirty="0">
                <a:latin typeface="Calibri" panose="020F0502020204030204" pitchFamily="34" charset="0"/>
              </a:rPr>
              <a:t> CTRL tuşu ile R harfinin olduğu tuşa aynı anda basarsanız, F5 tuşu ile aynı görevi görür </a:t>
            </a:r>
            <a:r>
              <a:rPr lang="tr-TR" sz="2000" dirty="0" smtClean="0">
                <a:latin typeface="Calibri" panose="020F0502020204030204" pitchFamily="34" charset="0"/>
              </a:rPr>
              <a:t>yani web sayfasını yeniler.</a:t>
            </a:r>
          </a:p>
          <a:p>
            <a:pPr marL="0" indent="0" algn="just">
              <a:buNone/>
            </a:pPr>
            <a:r>
              <a:rPr lang="tr-TR" sz="2000" b="1" dirty="0" smtClean="0"/>
              <a:t>CTRL+S </a:t>
            </a:r>
            <a:r>
              <a:rPr lang="tr-TR" sz="2000" b="1" dirty="0"/>
              <a:t>:</a:t>
            </a:r>
            <a:r>
              <a:rPr lang="tr-TR" sz="2000" dirty="0"/>
              <a:t> (Kaydet) CTRL tuşu ile S harfinin olduğu tuşa aynı anda basarsanız, bulunduğunuz sayfayı kayıt </a:t>
            </a:r>
            <a:r>
              <a:rPr lang="tr-TR" sz="2000" dirty="0" smtClean="0"/>
              <a:t>eder.</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23</a:t>
            </a:fld>
            <a:endParaRPr lang="tr-TR"/>
          </a:p>
        </p:txBody>
      </p:sp>
    </p:spTree>
    <p:extLst>
      <p:ext uri="{BB962C8B-B14F-4D97-AF65-F5344CB8AC3E}">
        <p14:creationId xmlns:p14="http://schemas.microsoft.com/office/powerpoint/2010/main" val="230953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Klavye </a:t>
            </a:r>
            <a:r>
              <a:rPr lang="tr-TR" sz="3600" dirty="0" err="1" smtClean="0"/>
              <a:t>Kısayolları</a:t>
            </a:r>
            <a:endParaRPr lang="tr-TR" sz="3600" u="sng" dirty="0"/>
          </a:p>
        </p:txBody>
      </p:sp>
      <p:sp>
        <p:nvSpPr>
          <p:cNvPr id="3" name="İçerik Yer Tutucusu 2"/>
          <p:cNvSpPr>
            <a:spLocks noGrp="1"/>
          </p:cNvSpPr>
          <p:nvPr>
            <p:ph sz="quarter" idx="1"/>
          </p:nvPr>
        </p:nvSpPr>
        <p:spPr/>
        <p:txBody>
          <a:bodyPr>
            <a:normAutofit/>
          </a:bodyPr>
          <a:lstStyle/>
          <a:p>
            <a:pPr marL="0" indent="0" algn="just">
              <a:buNone/>
            </a:pPr>
            <a:r>
              <a:rPr lang="tr-TR" sz="2000" b="1" dirty="0">
                <a:latin typeface="Calibri" panose="020F0502020204030204" pitchFamily="34" charset="0"/>
              </a:rPr>
              <a:t>CTRL X : </a:t>
            </a:r>
            <a:r>
              <a:rPr lang="tr-TR" sz="2000" dirty="0">
                <a:latin typeface="Calibri" panose="020F0502020204030204" pitchFamily="34" charset="0"/>
              </a:rPr>
              <a:t>(Kes) CTRL tuşu ile X harfinin olduğu tuşa aynı anda bastığınız takdirde </a:t>
            </a:r>
            <a:r>
              <a:rPr lang="tr-TR" sz="2000" dirty="0" smtClean="0">
                <a:latin typeface="Calibri" panose="020F0502020204030204" pitchFamily="34" charset="0"/>
              </a:rPr>
              <a:t>seçmiş olduğunuz metini </a:t>
            </a:r>
            <a:r>
              <a:rPr lang="tr-TR" sz="2000" dirty="0">
                <a:latin typeface="Calibri" panose="020F0502020204030204" pitchFamily="34" charset="0"/>
              </a:rPr>
              <a:t>kesmiş olursunuz, </a:t>
            </a:r>
            <a:r>
              <a:rPr lang="tr-TR" sz="2000" dirty="0" smtClean="0">
                <a:latin typeface="Calibri" panose="020F0502020204030204" pitchFamily="34" charset="0"/>
              </a:rPr>
              <a:t>kestiğiniz metni kullanmak için ise </a:t>
            </a:r>
            <a:r>
              <a:rPr lang="tr-TR" sz="2000" dirty="0" err="1" smtClean="0">
                <a:latin typeface="Calibri" panose="020F0502020204030204" pitchFamily="34" charset="0"/>
              </a:rPr>
              <a:t>Ctrl+V</a:t>
            </a:r>
            <a:r>
              <a:rPr lang="tr-TR" sz="2000" dirty="0" smtClean="0">
                <a:latin typeface="Calibri" panose="020F0502020204030204" pitchFamily="34" charset="0"/>
              </a:rPr>
              <a:t> </a:t>
            </a:r>
            <a:r>
              <a:rPr lang="tr-TR" sz="2000" dirty="0" err="1" smtClean="0">
                <a:latin typeface="Calibri" panose="020F0502020204030204" pitchFamily="34" charset="0"/>
              </a:rPr>
              <a:t>kısayolunu</a:t>
            </a:r>
            <a:r>
              <a:rPr lang="tr-TR" sz="2000" dirty="0" smtClean="0">
                <a:latin typeface="Calibri" panose="020F0502020204030204" pitchFamily="34" charset="0"/>
              </a:rPr>
              <a:t> kullanabilirsiniz. </a:t>
            </a:r>
          </a:p>
          <a:p>
            <a:pPr marL="0" indent="0" algn="just">
              <a:buNone/>
            </a:pPr>
            <a:r>
              <a:rPr lang="tr-TR" sz="2000" b="1" dirty="0" smtClean="0"/>
              <a:t>CTRL+V </a:t>
            </a:r>
            <a:r>
              <a:rPr lang="tr-TR" sz="2000" b="1" dirty="0"/>
              <a:t>:</a:t>
            </a:r>
            <a:r>
              <a:rPr lang="tr-TR" sz="2000" dirty="0"/>
              <a:t> (Yapıştır) </a:t>
            </a:r>
            <a:r>
              <a:rPr lang="tr-TR" sz="2000" dirty="0" smtClean="0"/>
              <a:t>CTRL+C ve </a:t>
            </a:r>
            <a:r>
              <a:rPr lang="tr-TR" sz="2000" dirty="0" err="1" smtClean="0"/>
              <a:t>Ctrl+X</a:t>
            </a:r>
            <a:r>
              <a:rPr lang="tr-TR" sz="2000" dirty="0" smtClean="0"/>
              <a:t> </a:t>
            </a:r>
            <a:r>
              <a:rPr lang="tr-TR" sz="2000" dirty="0"/>
              <a:t>ile aldığınız tüm bilgileri </a:t>
            </a:r>
            <a:r>
              <a:rPr lang="tr-TR" sz="2000" dirty="0" smtClean="0"/>
              <a:t>CTRL+V tuş kombinasyonunu kullanarak istediğiniz yere yapıştırabilirsiniz. </a:t>
            </a:r>
          </a:p>
          <a:p>
            <a:pPr marL="0" indent="0" algn="just">
              <a:buNone/>
            </a:pPr>
            <a:r>
              <a:rPr lang="tr-TR" sz="2000" b="1" dirty="0" smtClean="0">
                <a:latin typeface="Calibri" panose="020F0502020204030204" pitchFamily="34" charset="0"/>
              </a:rPr>
              <a:t>CTRL+Z </a:t>
            </a:r>
            <a:r>
              <a:rPr lang="tr-TR" sz="2000" b="1" dirty="0">
                <a:latin typeface="Calibri" panose="020F0502020204030204" pitchFamily="34" charset="0"/>
              </a:rPr>
              <a:t>:</a:t>
            </a:r>
            <a:r>
              <a:rPr lang="tr-TR" sz="2000" dirty="0">
                <a:latin typeface="Calibri" panose="020F0502020204030204" pitchFamily="34" charset="0"/>
              </a:rPr>
              <a:t> (Geri Al</a:t>
            </a:r>
            <a:r>
              <a:rPr lang="tr-TR" sz="2000" dirty="0" smtClean="0">
                <a:latin typeface="Calibri" panose="020F0502020204030204" pitchFamily="34" charset="0"/>
              </a:rPr>
              <a:t>) </a:t>
            </a:r>
            <a:r>
              <a:rPr lang="tr-TR" sz="2000" dirty="0">
                <a:latin typeface="Calibri" panose="020F0502020204030204" pitchFamily="34" charset="0"/>
              </a:rPr>
              <a:t>CTRL tuşu ile Z harfinin olduğu tuşa aynı anda </a:t>
            </a:r>
            <a:r>
              <a:rPr lang="tr-TR" sz="2000" dirty="0" smtClean="0">
                <a:latin typeface="Calibri" panose="020F0502020204030204" pitchFamily="34" charset="0"/>
              </a:rPr>
              <a:t>basarsanız; Herhangi bir </a:t>
            </a:r>
            <a:r>
              <a:rPr lang="tr-TR" sz="2000" dirty="0">
                <a:latin typeface="Calibri" panose="020F0502020204030204" pitchFamily="34" charset="0"/>
              </a:rPr>
              <a:t>dokümanda yaptığınız </a:t>
            </a:r>
            <a:r>
              <a:rPr lang="tr-TR" sz="2000" dirty="0" smtClean="0">
                <a:latin typeface="Calibri" panose="020F0502020204030204" pitchFamily="34" charset="0"/>
              </a:rPr>
              <a:t>değişikliği geri almış olursunuz</a:t>
            </a:r>
          </a:p>
          <a:p>
            <a:pPr marL="0" indent="0" algn="just">
              <a:buNone/>
            </a:pPr>
            <a:r>
              <a:rPr lang="tr-TR" sz="2000" b="1" dirty="0" smtClean="0">
                <a:latin typeface="Calibri" panose="020F0502020204030204" pitchFamily="34" charset="0"/>
              </a:rPr>
              <a:t>CTRL+Y </a:t>
            </a:r>
            <a:r>
              <a:rPr lang="tr-TR" sz="2000" b="1" dirty="0">
                <a:latin typeface="Calibri" panose="020F0502020204030204" pitchFamily="34" charset="0"/>
              </a:rPr>
              <a:t>:</a:t>
            </a:r>
            <a:r>
              <a:rPr lang="tr-TR" sz="2000" dirty="0">
                <a:latin typeface="Calibri" panose="020F0502020204030204" pitchFamily="34" charset="0"/>
              </a:rPr>
              <a:t> (İleri Al) CTRL tuşu ile Y harfinin olduğu tuşa aynı anda basarsanız, </a:t>
            </a:r>
            <a:r>
              <a:rPr lang="tr-TR" sz="2000" dirty="0" smtClean="0">
                <a:latin typeface="Calibri" panose="020F0502020204030204" pitchFamily="34" charset="0"/>
              </a:rPr>
              <a:t>CTRL+Z tuşu </a:t>
            </a:r>
            <a:r>
              <a:rPr lang="tr-TR" sz="2000" dirty="0">
                <a:latin typeface="Calibri" panose="020F0502020204030204" pitchFamily="34" charset="0"/>
              </a:rPr>
              <a:t>ile geri gittiğiniz </a:t>
            </a:r>
            <a:r>
              <a:rPr lang="tr-TR" sz="2000" dirty="0" smtClean="0">
                <a:latin typeface="Calibri" panose="020F0502020204030204" pitchFamily="34" charset="0"/>
              </a:rPr>
              <a:t>işlemleri bu sefer de </a:t>
            </a:r>
            <a:r>
              <a:rPr lang="tr-TR" sz="2000" dirty="0">
                <a:latin typeface="Calibri" panose="020F0502020204030204" pitchFamily="34" charset="0"/>
              </a:rPr>
              <a:t>ileri </a:t>
            </a:r>
            <a:r>
              <a:rPr lang="tr-TR" sz="2000" dirty="0" smtClean="0">
                <a:latin typeface="Calibri" panose="020F0502020204030204" pitchFamily="34" charset="0"/>
              </a:rPr>
              <a:t>alabilirsiniz. </a:t>
            </a:r>
          </a:p>
          <a:p>
            <a:pPr marL="0" indent="0" algn="ctr">
              <a:buNone/>
            </a:pPr>
            <a:r>
              <a:rPr lang="tr-TR" sz="2000" dirty="0" err="1" smtClean="0">
                <a:solidFill>
                  <a:srgbClr val="FF0000"/>
                </a:solidFill>
                <a:latin typeface="Calibri" panose="020F0502020204030204" pitchFamily="34" charset="0"/>
              </a:rPr>
              <a:t>Ctrl</a:t>
            </a:r>
            <a:r>
              <a:rPr lang="tr-TR" sz="2000" dirty="0" smtClean="0">
                <a:solidFill>
                  <a:srgbClr val="FF0000"/>
                </a:solidFill>
                <a:latin typeface="Calibri" panose="020F0502020204030204" pitchFamily="34" charset="0"/>
              </a:rPr>
              <a:t> </a:t>
            </a:r>
            <a:r>
              <a:rPr lang="tr-TR" sz="2000" dirty="0">
                <a:solidFill>
                  <a:srgbClr val="FF0000"/>
                </a:solidFill>
                <a:latin typeface="Calibri" panose="020F0502020204030204" pitchFamily="34" charset="0"/>
              </a:rPr>
              <a:t>Z geri, </a:t>
            </a:r>
            <a:r>
              <a:rPr lang="tr-TR" sz="2000" dirty="0" err="1" smtClean="0">
                <a:solidFill>
                  <a:srgbClr val="FF0000"/>
                </a:solidFill>
                <a:latin typeface="Calibri" panose="020F0502020204030204" pitchFamily="34" charset="0"/>
              </a:rPr>
              <a:t>Ctrl</a:t>
            </a:r>
            <a:r>
              <a:rPr lang="tr-TR" sz="2000" dirty="0" smtClean="0">
                <a:solidFill>
                  <a:srgbClr val="FF0000"/>
                </a:solidFill>
                <a:latin typeface="Calibri" panose="020F0502020204030204" pitchFamily="34" charset="0"/>
              </a:rPr>
              <a:t> </a:t>
            </a:r>
            <a:r>
              <a:rPr lang="tr-TR" sz="2000" dirty="0">
                <a:solidFill>
                  <a:srgbClr val="FF0000"/>
                </a:solidFill>
                <a:latin typeface="Calibri" panose="020F0502020204030204" pitchFamily="34" charset="0"/>
              </a:rPr>
              <a:t>Y </a:t>
            </a:r>
            <a:r>
              <a:rPr lang="tr-TR" sz="2000" dirty="0" smtClean="0">
                <a:solidFill>
                  <a:srgbClr val="FF0000"/>
                </a:solidFill>
                <a:latin typeface="Calibri" panose="020F0502020204030204" pitchFamily="34" charset="0"/>
              </a:rPr>
              <a:t>ileri</a:t>
            </a:r>
            <a:endParaRPr lang="tr-TR" sz="2000" dirty="0">
              <a:solidFill>
                <a:srgbClr val="FF0000"/>
              </a:solidFill>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24</a:t>
            </a:fld>
            <a:endParaRPr lang="tr-TR"/>
          </a:p>
        </p:txBody>
      </p:sp>
    </p:spTree>
    <p:extLst>
      <p:ext uri="{BB962C8B-B14F-4D97-AF65-F5344CB8AC3E}">
        <p14:creationId xmlns:p14="http://schemas.microsoft.com/office/powerpoint/2010/main" val="1403646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Bilinmesi Gereken </a:t>
            </a:r>
            <a:r>
              <a:rPr lang="tr-TR" sz="3600" dirty="0" err="1" smtClean="0"/>
              <a:t>Kısayollar</a:t>
            </a:r>
            <a:endParaRPr lang="tr-TR" sz="3600" u="sng" dirty="0"/>
          </a:p>
        </p:txBody>
      </p:sp>
      <p:sp>
        <p:nvSpPr>
          <p:cNvPr id="3" name="İçerik Yer Tutucusu 2"/>
          <p:cNvSpPr>
            <a:spLocks noGrp="1"/>
          </p:cNvSpPr>
          <p:nvPr>
            <p:ph sz="quarter" idx="1"/>
          </p:nvPr>
        </p:nvSpPr>
        <p:spPr/>
        <p:txBody>
          <a:bodyPr>
            <a:normAutofit/>
          </a:bodyPr>
          <a:lstStyle/>
          <a:p>
            <a:pPr algn="just"/>
            <a:r>
              <a:rPr lang="tr-TR" sz="2000" dirty="0">
                <a:latin typeface="Calibri" panose="020F0502020204030204" pitchFamily="34" charset="0"/>
              </a:rPr>
              <a:t>ÜSTKRKT (</a:t>
            </a:r>
            <a:r>
              <a:rPr lang="tr-TR" sz="2000" dirty="0" err="1">
                <a:latin typeface="Calibri" panose="020F0502020204030204" pitchFamily="34" charset="0"/>
              </a:rPr>
              <a:t>Shift</a:t>
            </a:r>
            <a:r>
              <a:rPr lang="tr-TR" sz="2000" dirty="0">
                <a:latin typeface="Calibri" panose="020F0502020204030204" pitchFamily="34" charset="0"/>
              </a:rPr>
              <a:t>) +DELETE (Seçili öğeyi Geri Dönüşüm </a:t>
            </a:r>
            <a:r>
              <a:rPr lang="tr-TR" sz="2000" dirty="0" err="1">
                <a:latin typeface="Calibri" panose="020F0502020204030204" pitchFamily="34" charset="0"/>
              </a:rPr>
              <a:t>Kutusu’na</a:t>
            </a:r>
            <a:r>
              <a:rPr lang="tr-TR" sz="2000" dirty="0">
                <a:latin typeface="Calibri" panose="020F0502020204030204" pitchFamily="34" charset="0"/>
              </a:rPr>
              <a:t> atmadan kalıcı olarak </a:t>
            </a:r>
            <a:r>
              <a:rPr lang="tr-TR" sz="2000" dirty="0" smtClean="0">
                <a:latin typeface="Calibri" panose="020F0502020204030204" pitchFamily="34" charset="0"/>
              </a:rPr>
              <a:t>siler)</a:t>
            </a:r>
            <a:endParaRPr lang="tr-TR" sz="2000" dirty="0">
              <a:latin typeface="Calibri" panose="020F0502020204030204" pitchFamily="34" charset="0"/>
            </a:endParaRPr>
          </a:p>
          <a:p>
            <a:pPr algn="just"/>
            <a:r>
              <a:rPr lang="tr-TR" sz="2000" dirty="0" smtClean="0">
                <a:latin typeface="Calibri" panose="020F0502020204030204" pitchFamily="34" charset="0"/>
              </a:rPr>
              <a:t>F2 </a:t>
            </a:r>
            <a:r>
              <a:rPr lang="tr-TR" sz="2000" dirty="0">
                <a:latin typeface="Calibri" panose="020F0502020204030204" pitchFamily="34" charset="0"/>
              </a:rPr>
              <a:t>tuşu (Seçili öğeyi yeniden </a:t>
            </a:r>
            <a:r>
              <a:rPr lang="tr-TR" sz="2000" dirty="0" smtClean="0">
                <a:latin typeface="Calibri" panose="020F0502020204030204" pitchFamily="34" charset="0"/>
              </a:rPr>
              <a:t>adlandırır)</a:t>
            </a:r>
            <a:endParaRPr lang="tr-TR" sz="2000" dirty="0">
              <a:latin typeface="Calibri" panose="020F0502020204030204" pitchFamily="34" charset="0"/>
            </a:endParaRPr>
          </a:p>
          <a:p>
            <a:pPr algn="just"/>
            <a:r>
              <a:rPr lang="tr-TR" sz="2000" dirty="0">
                <a:latin typeface="Calibri" panose="020F0502020204030204" pitchFamily="34" charset="0"/>
              </a:rPr>
              <a:t>CTRL+SAĞ OK (Ekleme noktasını sonraki sözcüğün başına götür)</a:t>
            </a:r>
          </a:p>
          <a:p>
            <a:pPr algn="just"/>
            <a:r>
              <a:rPr lang="tr-TR" sz="2000" dirty="0">
                <a:latin typeface="Calibri" panose="020F0502020204030204" pitchFamily="34" charset="0"/>
              </a:rPr>
              <a:t>CTRL+SOL OK (Ekleme noktasını önceki sözcüğün başına götür )</a:t>
            </a:r>
          </a:p>
          <a:p>
            <a:pPr algn="just"/>
            <a:r>
              <a:rPr lang="tr-TR" sz="2000" dirty="0">
                <a:latin typeface="Calibri" panose="020F0502020204030204" pitchFamily="34" charset="0"/>
              </a:rPr>
              <a:t>CTRL+AŞAĞI OK (Ekleme noktasını sonraki paragrafın başına götür)</a:t>
            </a:r>
          </a:p>
          <a:p>
            <a:pPr algn="just"/>
            <a:r>
              <a:rPr lang="tr-TR" sz="2000" dirty="0">
                <a:latin typeface="Calibri" panose="020F0502020204030204" pitchFamily="34" charset="0"/>
              </a:rPr>
              <a:t>CTRL+YUKARI OK (Ekleme noktasını önceki paragrafın başına götür )</a:t>
            </a:r>
          </a:p>
          <a:p>
            <a:pPr algn="just"/>
            <a:r>
              <a:rPr lang="tr-TR" sz="2000" dirty="0">
                <a:latin typeface="Calibri" panose="020F0502020204030204" pitchFamily="34" charset="0"/>
              </a:rPr>
              <a:t>Ok tuşlarının herhangi biriyle birlikte CTRL+ÜSTKRKT (Bir metin bloğu vurgula)</a:t>
            </a:r>
          </a:p>
          <a:p>
            <a:pPr algn="just"/>
            <a:r>
              <a:rPr lang="tr-TR" sz="2000" dirty="0">
                <a:latin typeface="Calibri" panose="020F0502020204030204" pitchFamily="34" charset="0"/>
              </a:rPr>
              <a:t>Ok tuşlarının herhangi biriyle birlikte ÜSTKRKT (Pencere veya masaüstünde birden fazla öğe seç veya bir belgede </a:t>
            </a:r>
            <a:r>
              <a:rPr lang="tr-TR" sz="2000" dirty="0" smtClean="0">
                <a:latin typeface="Calibri" panose="020F0502020204030204" pitchFamily="34" charset="0"/>
              </a:rPr>
              <a:t>metin seç)</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25</a:t>
            </a:fld>
            <a:endParaRPr lang="tr-TR"/>
          </a:p>
        </p:txBody>
      </p:sp>
    </p:spTree>
    <p:extLst>
      <p:ext uri="{BB962C8B-B14F-4D97-AF65-F5344CB8AC3E}">
        <p14:creationId xmlns:p14="http://schemas.microsoft.com/office/powerpoint/2010/main" val="1896909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Bilinmesi Gereken </a:t>
            </a:r>
            <a:r>
              <a:rPr lang="tr-TR" sz="3600" dirty="0" err="1" smtClean="0"/>
              <a:t>Kısayollar</a:t>
            </a:r>
            <a:endParaRPr lang="tr-TR" sz="3600" u="sng" dirty="0"/>
          </a:p>
        </p:txBody>
      </p:sp>
      <p:sp>
        <p:nvSpPr>
          <p:cNvPr id="3" name="İçerik Yer Tutucusu 2"/>
          <p:cNvSpPr>
            <a:spLocks noGrp="1"/>
          </p:cNvSpPr>
          <p:nvPr>
            <p:ph sz="quarter" idx="1"/>
          </p:nvPr>
        </p:nvSpPr>
        <p:spPr/>
        <p:txBody>
          <a:bodyPr>
            <a:normAutofit/>
          </a:bodyPr>
          <a:lstStyle/>
          <a:p>
            <a:pPr algn="just"/>
            <a:r>
              <a:rPr lang="tr-TR" sz="2000" dirty="0">
                <a:latin typeface="Calibri" panose="020F0502020204030204" pitchFamily="34" charset="0"/>
              </a:rPr>
              <a:t>F3 tuşu (Bir dosya ya da klasör ara</a:t>
            </a:r>
            <a:r>
              <a:rPr lang="tr-TR" sz="2000" dirty="0" smtClean="0">
                <a:latin typeface="Calibri" panose="020F0502020204030204" pitchFamily="34" charset="0"/>
              </a:rPr>
              <a:t>)</a:t>
            </a:r>
          </a:p>
          <a:p>
            <a:pPr algn="just"/>
            <a:r>
              <a:rPr lang="tr-TR" sz="2000" dirty="0">
                <a:latin typeface="Calibri" panose="020F0502020204030204" pitchFamily="34" charset="0"/>
              </a:rPr>
              <a:t>ALT+F4 (Etkin öğeyi kapat veya etkin programdan çık)</a:t>
            </a:r>
          </a:p>
          <a:p>
            <a:pPr algn="just"/>
            <a:r>
              <a:rPr lang="tr-TR" sz="2000" dirty="0">
                <a:latin typeface="Calibri" panose="020F0502020204030204" pitchFamily="34" charset="0"/>
              </a:rPr>
              <a:t>F1 tuşu (Yardım görüntüle)</a:t>
            </a:r>
          </a:p>
          <a:p>
            <a:pPr algn="just"/>
            <a:r>
              <a:rPr lang="tr-TR" sz="2000" dirty="0">
                <a:latin typeface="Calibri" panose="020F0502020204030204" pitchFamily="34" charset="0"/>
              </a:rPr>
              <a:t>CTRL+ALT+DELETE (Görev yöneticisini başlat</a:t>
            </a:r>
            <a:r>
              <a:rPr lang="tr-TR" sz="2000" dirty="0" smtClean="0">
                <a:latin typeface="Calibri" panose="020F0502020204030204" pitchFamily="34" charset="0"/>
              </a:rPr>
              <a:t>)</a:t>
            </a:r>
            <a:endParaRPr lang="tr-TR" sz="2000" dirty="0">
              <a:latin typeface="Calibri" panose="020F0502020204030204" pitchFamily="34" charset="0"/>
            </a:endParaRPr>
          </a:p>
          <a:p>
            <a:pPr algn="just"/>
            <a:r>
              <a:rPr lang="tr-TR" sz="2000" dirty="0">
                <a:latin typeface="Calibri" panose="020F0502020204030204" pitchFamily="34" charset="0"/>
              </a:rPr>
              <a:t>Windows </a:t>
            </a:r>
            <a:r>
              <a:rPr lang="tr-TR" sz="2000" dirty="0" err="1">
                <a:latin typeface="Calibri" panose="020F0502020204030204" pitchFamily="34" charset="0"/>
              </a:rPr>
              <a:t>Logosu+D</a:t>
            </a:r>
            <a:r>
              <a:rPr lang="tr-TR" sz="2000" dirty="0">
                <a:latin typeface="Calibri" panose="020F0502020204030204" pitchFamily="34" charset="0"/>
              </a:rPr>
              <a:t> (Masaüstünü göster)</a:t>
            </a:r>
          </a:p>
          <a:p>
            <a:pPr algn="just"/>
            <a:r>
              <a:rPr lang="tr-TR" sz="2000" dirty="0">
                <a:latin typeface="Calibri" panose="020F0502020204030204" pitchFamily="34" charset="0"/>
              </a:rPr>
              <a:t>Windows </a:t>
            </a:r>
            <a:r>
              <a:rPr lang="tr-TR" sz="2000" dirty="0" err="1">
                <a:latin typeface="Calibri" panose="020F0502020204030204" pitchFamily="34" charset="0"/>
              </a:rPr>
              <a:t>Logosu+M</a:t>
            </a:r>
            <a:r>
              <a:rPr lang="tr-TR" sz="2000" dirty="0">
                <a:latin typeface="Calibri" panose="020F0502020204030204" pitchFamily="34" charset="0"/>
              </a:rPr>
              <a:t> (Tüm pencereleri küçült</a:t>
            </a:r>
            <a:r>
              <a:rPr lang="tr-TR" sz="2000" dirty="0" smtClean="0">
                <a:latin typeface="Calibri" panose="020F0502020204030204" pitchFamily="34" charset="0"/>
              </a:rPr>
              <a:t>)</a:t>
            </a:r>
          </a:p>
          <a:p>
            <a:pPr algn="just"/>
            <a:r>
              <a:rPr lang="tr-TR" sz="2000" dirty="0" smtClean="0">
                <a:latin typeface="Calibri" panose="020F0502020204030204" pitchFamily="34" charset="0"/>
              </a:rPr>
              <a:t>CTRL+ Sayısal Tuş </a:t>
            </a:r>
            <a:r>
              <a:rPr lang="tr-TR" sz="2000" dirty="0">
                <a:latin typeface="Calibri" panose="020F0502020204030204" pitchFamily="34" charset="0"/>
              </a:rPr>
              <a:t>: CTRL tuşu ile 2 harfinin olduğu tuşa aynı anda basarsanız, Tarayıcınızda ki 2. açık sekmeye ulaşırsınız 1 ile </a:t>
            </a:r>
            <a:r>
              <a:rPr lang="tr-TR" sz="2000" dirty="0" smtClean="0">
                <a:latin typeface="Calibri" panose="020F0502020204030204" pitchFamily="34" charset="0"/>
              </a:rPr>
              <a:t>1'e, 3 </a:t>
            </a:r>
            <a:r>
              <a:rPr lang="tr-TR" sz="2000" dirty="0">
                <a:latin typeface="Calibri" panose="020F0502020204030204" pitchFamily="34" charset="0"/>
              </a:rPr>
              <a:t>ile 3'e , 4 ile 4'e.</a:t>
            </a:r>
          </a:p>
          <a:p>
            <a:pPr marL="0" indent="0" algn="just">
              <a:buNone/>
            </a:pP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26</a:t>
            </a:fld>
            <a:endParaRPr lang="tr-TR"/>
          </a:p>
        </p:txBody>
      </p:sp>
    </p:spTree>
    <p:extLst>
      <p:ext uri="{BB962C8B-B14F-4D97-AF65-F5344CB8AC3E}">
        <p14:creationId xmlns:p14="http://schemas.microsoft.com/office/powerpoint/2010/main" val="3406652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Kaynaklar</a:t>
            </a:r>
            <a:endParaRPr lang="tr-TR" sz="3600" u="sng" dirty="0"/>
          </a:p>
        </p:txBody>
      </p:sp>
      <p:sp>
        <p:nvSpPr>
          <p:cNvPr id="3" name="İçerik Yer Tutucusu 2"/>
          <p:cNvSpPr>
            <a:spLocks noGrp="1"/>
          </p:cNvSpPr>
          <p:nvPr>
            <p:ph sz="quarter" idx="1"/>
          </p:nvPr>
        </p:nvSpPr>
        <p:spPr/>
        <p:txBody>
          <a:bodyPr>
            <a:normAutofit/>
          </a:bodyPr>
          <a:lstStyle/>
          <a:p>
            <a:pPr lvl="1">
              <a:lnSpc>
                <a:spcPct val="80000"/>
              </a:lnSpc>
              <a:defRPr/>
            </a:pPr>
            <a:r>
              <a:rPr lang="tr-TR" sz="1700" dirty="0"/>
              <a:t>Güven Tanış, KLAVYE TEKNİKLERİ ON PARMAK KLAVYE KULLANIMI % 100 BAŞARI, Detay Yayıncılık, Ankara, </a:t>
            </a:r>
            <a:r>
              <a:rPr lang="tr-TR" sz="1700" dirty="0" smtClean="0"/>
              <a:t>2009.</a:t>
            </a:r>
          </a:p>
          <a:p>
            <a:pPr lvl="1">
              <a:lnSpc>
                <a:spcPct val="80000"/>
              </a:lnSpc>
              <a:defRPr/>
            </a:pPr>
            <a:r>
              <a:rPr lang="tr-TR" sz="1700" dirty="0">
                <a:hlinkClick r:id="rId2"/>
              </a:rPr>
              <a:t>http://</a:t>
            </a:r>
            <a:r>
              <a:rPr lang="tr-TR" sz="1700" dirty="0" smtClean="0">
                <a:hlinkClick r:id="rId2"/>
              </a:rPr>
              <a:t>mebk12.meb.gov.tr/meb_iys_dosyalar/35/27/291074/dosyalar/2014_11/17013148_klavye_konu_anlatimi.pdf</a:t>
            </a:r>
            <a:endParaRPr lang="tr-TR" sz="1700" dirty="0" smtClean="0"/>
          </a:p>
          <a:p>
            <a:pPr lvl="1">
              <a:lnSpc>
                <a:spcPct val="80000"/>
              </a:lnSpc>
              <a:defRPr/>
            </a:pPr>
            <a:r>
              <a:rPr lang="tr-TR" sz="1700" dirty="0" smtClean="0">
                <a:hlinkClick r:id="rId3"/>
              </a:rPr>
              <a:t>http</a:t>
            </a:r>
            <a:r>
              <a:rPr lang="tr-TR" sz="1700" dirty="0">
                <a:hlinkClick r:id="rId3"/>
              </a:rPr>
              <a:t>://</a:t>
            </a:r>
            <a:r>
              <a:rPr lang="tr-TR" sz="1700" dirty="0" smtClean="0">
                <a:hlinkClick r:id="rId3"/>
              </a:rPr>
              <a:t>oguzcetin.gen.tr/wp-content/uploads/2014/10/klavye.pdf</a:t>
            </a:r>
            <a:endParaRPr lang="tr-TR" sz="1700" dirty="0" smtClean="0"/>
          </a:p>
          <a:p>
            <a:pPr lvl="1">
              <a:lnSpc>
                <a:spcPct val="80000"/>
              </a:lnSpc>
              <a:defRPr/>
            </a:pPr>
            <a:endParaRPr lang="tr-TR" sz="1700" dirty="0"/>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27</a:t>
            </a:fld>
            <a:endParaRPr lang="tr-TR"/>
          </a:p>
        </p:txBody>
      </p:sp>
    </p:spTree>
    <p:extLst>
      <p:ext uri="{BB962C8B-B14F-4D97-AF65-F5344CB8AC3E}">
        <p14:creationId xmlns:p14="http://schemas.microsoft.com/office/powerpoint/2010/main" val="1192575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quarter"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lgn="ctr">
              <a:buNone/>
            </a:pPr>
            <a:r>
              <a:rPr lang="tr-TR" sz="6000" dirty="0" smtClean="0"/>
              <a:t>3.HAFTA </a:t>
            </a:r>
            <a:r>
              <a:rPr lang="tr-TR" sz="6000" dirty="0" smtClean="0"/>
              <a:t>SONU</a:t>
            </a:r>
          </a:p>
        </p:txBody>
      </p:sp>
    </p:spTree>
    <p:extLst>
      <p:ext uri="{BB962C8B-B14F-4D97-AF65-F5344CB8AC3E}">
        <p14:creationId xmlns:p14="http://schemas.microsoft.com/office/powerpoint/2010/main" val="2618575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Klavye Tuşlarının İşlevleri</a:t>
            </a:r>
            <a:endParaRPr lang="tr-TR" sz="3600" u="sng" dirty="0"/>
          </a:p>
        </p:txBody>
      </p:sp>
      <p:sp>
        <p:nvSpPr>
          <p:cNvPr id="3" name="İçerik Yer Tutucusu 2"/>
          <p:cNvSpPr>
            <a:spLocks noGrp="1"/>
          </p:cNvSpPr>
          <p:nvPr>
            <p:ph sz="quarter" idx="1"/>
          </p:nvPr>
        </p:nvSpPr>
        <p:spPr/>
        <p:txBody>
          <a:bodyPr>
            <a:normAutofit/>
          </a:bodyPr>
          <a:lstStyle/>
          <a:p>
            <a:pPr algn="just"/>
            <a:r>
              <a:rPr lang="tr-TR" sz="2000" dirty="0" smtClean="0">
                <a:latin typeface="Calibri" panose="020F0502020204030204" pitchFamily="34" charset="0"/>
              </a:rPr>
              <a:t>Klavye üzerindeki tuşlar 7 gruba ayrılmaktadır.</a:t>
            </a:r>
          </a:p>
          <a:p>
            <a:pPr marL="0" indent="0" algn="just">
              <a:buNone/>
            </a:pPr>
            <a:r>
              <a:rPr lang="tr-TR" sz="2000" dirty="0" smtClean="0">
                <a:latin typeface="Calibri" panose="020F0502020204030204" pitchFamily="34" charset="0"/>
              </a:rPr>
              <a:t>1- </a:t>
            </a:r>
            <a:r>
              <a:rPr lang="tr-TR" sz="2000" dirty="0">
                <a:latin typeface="Calibri" panose="020F0502020204030204" pitchFamily="34" charset="0"/>
              </a:rPr>
              <a:t>Kontrol Tuşları(</a:t>
            </a:r>
            <a:r>
              <a:rPr lang="tr-TR" sz="2000" dirty="0" err="1">
                <a:latin typeface="Calibri" panose="020F0502020204030204" pitchFamily="34" charset="0"/>
              </a:rPr>
              <a:t>Ctrl,Alt,AltGr</a:t>
            </a:r>
            <a:r>
              <a:rPr lang="tr-TR" sz="2000" dirty="0">
                <a:latin typeface="Calibri" panose="020F0502020204030204" pitchFamily="34" charset="0"/>
              </a:rPr>
              <a:t>, </a:t>
            </a:r>
            <a:r>
              <a:rPr lang="tr-TR" sz="2000" dirty="0" err="1">
                <a:latin typeface="Calibri" panose="020F0502020204030204" pitchFamily="34" charset="0"/>
              </a:rPr>
              <a:t>Enter</a:t>
            </a:r>
            <a:r>
              <a:rPr lang="tr-TR" sz="2000" dirty="0">
                <a:latin typeface="Calibri" panose="020F0502020204030204" pitchFamily="34" charset="0"/>
              </a:rPr>
              <a:t>, </a:t>
            </a:r>
            <a:r>
              <a:rPr lang="tr-TR" sz="2000" dirty="0" err="1">
                <a:latin typeface="Calibri" panose="020F0502020204030204" pitchFamily="34" charset="0"/>
              </a:rPr>
              <a:t>Tab,Shift,Print</a:t>
            </a:r>
            <a:r>
              <a:rPr lang="tr-TR" sz="2000" dirty="0">
                <a:latin typeface="Calibri" panose="020F0502020204030204" pitchFamily="34" charset="0"/>
              </a:rPr>
              <a:t> </a:t>
            </a:r>
            <a:r>
              <a:rPr lang="tr-TR" sz="2000" dirty="0" err="1">
                <a:latin typeface="Calibri" panose="020F0502020204030204" pitchFamily="34" charset="0"/>
              </a:rPr>
              <a:t>Screen</a:t>
            </a:r>
            <a:r>
              <a:rPr lang="tr-TR" sz="2000" dirty="0" smtClean="0">
                <a:latin typeface="Calibri" panose="020F0502020204030204" pitchFamily="34" charset="0"/>
              </a:rPr>
              <a:t>...)</a:t>
            </a:r>
          </a:p>
          <a:p>
            <a:pPr marL="0" indent="0" algn="just">
              <a:buNone/>
            </a:pPr>
            <a:r>
              <a:rPr lang="tr-TR" sz="2000" dirty="0" smtClean="0">
                <a:latin typeface="Calibri" panose="020F0502020204030204" pitchFamily="34" charset="0"/>
              </a:rPr>
              <a:t>2- </a:t>
            </a:r>
            <a:r>
              <a:rPr lang="en-US" sz="2000" dirty="0" err="1">
                <a:latin typeface="Calibri" panose="020F0502020204030204" pitchFamily="34" charset="0"/>
              </a:rPr>
              <a:t>Kilitleme</a:t>
            </a:r>
            <a:r>
              <a:rPr lang="en-US" sz="2000" dirty="0">
                <a:latin typeface="Calibri" panose="020F0502020204030204" pitchFamily="34" charset="0"/>
              </a:rPr>
              <a:t> </a:t>
            </a:r>
            <a:r>
              <a:rPr lang="en-US" sz="2000" dirty="0" err="1">
                <a:latin typeface="Calibri" panose="020F0502020204030204" pitchFamily="34" charset="0"/>
              </a:rPr>
              <a:t>Tuşları</a:t>
            </a:r>
            <a:r>
              <a:rPr lang="en-US" sz="2000" dirty="0">
                <a:latin typeface="Calibri" panose="020F0502020204030204" pitchFamily="34" charset="0"/>
              </a:rPr>
              <a:t> (</a:t>
            </a:r>
            <a:r>
              <a:rPr lang="en-US" sz="2000" dirty="0" err="1">
                <a:latin typeface="Calibri" panose="020F0502020204030204" pitchFamily="34" charset="0"/>
              </a:rPr>
              <a:t>Num</a:t>
            </a:r>
            <a:r>
              <a:rPr lang="en-US" sz="2000" dirty="0">
                <a:latin typeface="Calibri" panose="020F0502020204030204" pitchFamily="34" charset="0"/>
              </a:rPr>
              <a:t> </a:t>
            </a:r>
            <a:r>
              <a:rPr lang="en-US" sz="2000" dirty="0" err="1">
                <a:latin typeface="Calibri" panose="020F0502020204030204" pitchFamily="34" charset="0"/>
              </a:rPr>
              <a:t>Lock,Caps</a:t>
            </a:r>
            <a:r>
              <a:rPr lang="en-US" sz="2000" dirty="0">
                <a:latin typeface="Calibri" panose="020F0502020204030204" pitchFamily="34" charset="0"/>
              </a:rPr>
              <a:t> Lock, Scroll </a:t>
            </a:r>
            <a:r>
              <a:rPr lang="en-US" sz="2000" dirty="0" err="1">
                <a:latin typeface="Calibri" panose="020F0502020204030204" pitchFamily="34" charset="0"/>
              </a:rPr>
              <a:t>Lock,Pause</a:t>
            </a:r>
            <a:r>
              <a:rPr lang="en-US" sz="2000" dirty="0" smtClean="0">
                <a:latin typeface="Calibri" panose="020F0502020204030204" pitchFamily="34" charset="0"/>
              </a:rPr>
              <a:t>...)</a:t>
            </a:r>
            <a:endParaRPr lang="tr-TR" sz="2000" dirty="0" smtClean="0">
              <a:latin typeface="Calibri" panose="020F0502020204030204" pitchFamily="34" charset="0"/>
            </a:endParaRPr>
          </a:p>
          <a:p>
            <a:pPr marL="0" indent="0" algn="just">
              <a:buNone/>
            </a:pPr>
            <a:r>
              <a:rPr lang="tr-TR" sz="2000" dirty="0">
                <a:latin typeface="Calibri" panose="020F0502020204030204" pitchFamily="34" charset="0"/>
              </a:rPr>
              <a:t>3- İmleç Kontrol Tuşları(Home, End, </a:t>
            </a:r>
            <a:r>
              <a:rPr lang="tr-TR" sz="2000" dirty="0" err="1">
                <a:latin typeface="Calibri" panose="020F0502020204030204" pitchFamily="34" charset="0"/>
              </a:rPr>
              <a:t>PageUp,PageDown</a:t>
            </a:r>
            <a:r>
              <a:rPr lang="tr-TR" sz="2000" dirty="0" smtClean="0">
                <a:latin typeface="Calibri" panose="020F0502020204030204" pitchFamily="34" charset="0"/>
              </a:rPr>
              <a:t>)</a:t>
            </a:r>
          </a:p>
          <a:p>
            <a:pPr marL="0" indent="0" algn="just">
              <a:buNone/>
            </a:pPr>
            <a:r>
              <a:rPr lang="tr-TR" sz="2000" dirty="0">
                <a:latin typeface="Calibri" panose="020F0502020204030204" pitchFamily="34" charset="0"/>
              </a:rPr>
              <a:t>4- Yazı Tuşları (A..Z, </a:t>
            </a:r>
            <a:r>
              <a:rPr lang="tr-TR" sz="2000" dirty="0" smtClean="0">
                <a:latin typeface="Calibri" panose="020F0502020204030204" pitchFamily="34" charset="0"/>
              </a:rPr>
              <a:t>“!...?)</a:t>
            </a:r>
          </a:p>
          <a:p>
            <a:pPr marL="0" indent="0" algn="just">
              <a:buNone/>
            </a:pPr>
            <a:r>
              <a:rPr lang="tr-TR" sz="2000" dirty="0">
                <a:latin typeface="Calibri" panose="020F0502020204030204" pitchFamily="34" charset="0"/>
              </a:rPr>
              <a:t>5- Sayı Tuşları (0..9 </a:t>
            </a:r>
            <a:r>
              <a:rPr lang="tr-TR" sz="2000" dirty="0" smtClean="0">
                <a:latin typeface="Calibri" panose="020F0502020204030204" pitchFamily="34" charset="0"/>
              </a:rPr>
              <a:t>)</a:t>
            </a:r>
          </a:p>
          <a:p>
            <a:pPr marL="0" indent="0" algn="just">
              <a:buNone/>
            </a:pPr>
            <a:r>
              <a:rPr lang="tr-TR" sz="2000" dirty="0">
                <a:latin typeface="Calibri" panose="020F0502020204030204" pitchFamily="34" charset="0"/>
              </a:rPr>
              <a:t>6- Yön Tuşları ( ← ↑ → ↓ </a:t>
            </a:r>
            <a:r>
              <a:rPr lang="tr-TR" sz="2000" dirty="0" smtClean="0">
                <a:latin typeface="Calibri" panose="020F0502020204030204" pitchFamily="34" charset="0"/>
              </a:rPr>
              <a:t>)</a:t>
            </a:r>
          </a:p>
          <a:p>
            <a:pPr marL="0" indent="0" algn="just">
              <a:buNone/>
            </a:pPr>
            <a:r>
              <a:rPr lang="tr-TR" sz="2000" dirty="0">
                <a:latin typeface="Calibri" panose="020F0502020204030204" pitchFamily="34" charset="0"/>
              </a:rPr>
              <a:t>7- Fonksiyon(işlev) Tuşları (F1..F12)</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3</a:t>
            </a:fld>
            <a:endParaRPr lang="tr-TR"/>
          </a:p>
        </p:txBody>
      </p:sp>
    </p:spTree>
    <p:extLst>
      <p:ext uri="{BB962C8B-B14F-4D97-AF65-F5344CB8AC3E}">
        <p14:creationId xmlns:p14="http://schemas.microsoft.com/office/powerpoint/2010/main" val="2278061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1- Kontrol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err="1" smtClean="0">
                <a:latin typeface="Calibri" panose="020F0502020204030204" pitchFamily="34" charset="0"/>
              </a:rPr>
              <a:t>Enter</a:t>
            </a:r>
            <a:r>
              <a:rPr lang="tr-TR" sz="2000" b="1" dirty="0" smtClean="0">
                <a:latin typeface="Calibri" panose="020F0502020204030204" pitchFamily="34" charset="0"/>
              </a:rPr>
              <a:t> Tuşu: </a:t>
            </a:r>
            <a:r>
              <a:rPr lang="tr-TR" sz="2000" dirty="0" smtClean="0">
                <a:latin typeface="Calibri" panose="020F0502020204030204" pitchFamily="34" charset="0"/>
              </a:rPr>
              <a:t>Yapılan </a:t>
            </a:r>
            <a:r>
              <a:rPr lang="tr-TR" sz="2000" dirty="0">
                <a:latin typeface="Calibri" panose="020F0502020204030204" pitchFamily="34" charset="0"/>
              </a:rPr>
              <a:t>bir </a:t>
            </a:r>
            <a:r>
              <a:rPr lang="tr-TR" sz="2000" dirty="0" smtClean="0">
                <a:latin typeface="Calibri" panose="020F0502020204030204" pitchFamily="34" charset="0"/>
              </a:rPr>
              <a:t>işlemi onaylamak için kullanılır. Kelime </a:t>
            </a:r>
            <a:r>
              <a:rPr lang="tr-TR" sz="2000" dirty="0">
                <a:latin typeface="Calibri" panose="020F0502020204030204" pitchFamily="34" charset="0"/>
              </a:rPr>
              <a:t>işlem programlarında yeni </a:t>
            </a:r>
            <a:r>
              <a:rPr lang="tr-TR" sz="2000" dirty="0" smtClean="0">
                <a:latin typeface="Calibri" panose="020F0502020204030204" pitchFamily="34" charset="0"/>
              </a:rPr>
              <a:t>bir alt satıra geçmek için kullanılır. Ayrıca </a:t>
            </a:r>
            <a:r>
              <a:rPr lang="tr-TR" sz="2000" dirty="0">
                <a:latin typeface="Calibri" panose="020F0502020204030204" pitchFamily="34" charset="0"/>
              </a:rPr>
              <a:t>seçili dosya ve klasörleri açar.</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4</a:t>
            </a:fld>
            <a:endParaRPr lang="tr-T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140" y="2924944"/>
            <a:ext cx="17907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356" y="2924944"/>
            <a:ext cx="838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1- Kontrol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err="1" smtClean="0">
                <a:latin typeface="Calibri" panose="020F0502020204030204" pitchFamily="34" charset="0"/>
              </a:rPr>
              <a:t>Ctrl</a:t>
            </a:r>
            <a:r>
              <a:rPr lang="tr-TR" sz="2000" b="1" dirty="0" smtClean="0">
                <a:latin typeface="Calibri" panose="020F0502020204030204" pitchFamily="34" charset="0"/>
              </a:rPr>
              <a:t>(Kontrol) Tuşu: </a:t>
            </a:r>
            <a:r>
              <a:rPr lang="tr-TR" sz="2000" dirty="0" smtClean="0">
                <a:latin typeface="Calibri" panose="020F0502020204030204" pitchFamily="34" charset="0"/>
              </a:rPr>
              <a:t>Tek başına bir işlevi yoktur fakat diğer tuşlarla beraber kullanılır. ( </a:t>
            </a:r>
            <a:r>
              <a:rPr lang="tr-TR" sz="2000" dirty="0" err="1" smtClean="0">
                <a:latin typeface="Calibri" panose="020F0502020204030204" pitchFamily="34" charset="0"/>
              </a:rPr>
              <a:t>Örn</a:t>
            </a:r>
            <a:r>
              <a:rPr lang="tr-TR" sz="2000" dirty="0" smtClean="0">
                <a:latin typeface="Calibri" panose="020F0502020204030204" pitchFamily="34" charset="0"/>
              </a:rPr>
              <a:t>: </a:t>
            </a:r>
            <a:r>
              <a:rPr lang="tr-TR" sz="2000" dirty="0" err="1" smtClean="0">
                <a:latin typeface="Calibri" panose="020F0502020204030204" pitchFamily="34" charset="0"/>
              </a:rPr>
              <a:t>Ctrl+S</a:t>
            </a:r>
            <a:r>
              <a:rPr lang="tr-TR" sz="2000" dirty="0" smtClean="0">
                <a:latin typeface="Calibri" panose="020F0502020204030204" pitchFamily="34" charset="0"/>
              </a:rPr>
              <a:t> </a:t>
            </a:r>
            <a:r>
              <a:rPr lang="tr-TR" sz="2000" dirty="0" err="1" smtClean="0">
                <a:latin typeface="Calibri" panose="020F0502020204030204" pitchFamily="34" charset="0"/>
              </a:rPr>
              <a:t>kısayolu</a:t>
            </a:r>
            <a:r>
              <a:rPr lang="tr-TR" sz="2000" dirty="0" smtClean="0">
                <a:latin typeface="Calibri" panose="020F0502020204030204" pitchFamily="34" charset="0"/>
              </a:rPr>
              <a:t> kaydetme işlevini yerine getirir. )</a:t>
            </a:r>
          </a:p>
          <a:p>
            <a:pPr algn="just"/>
            <a:endParaRPr lang="tr-TR" sz="2000" dirty="0">
              <a:latin typeface="Calibri" panose="020F0502020204030204" pitchFamily="34" charset="0"/>
            </a:endParaRPr>
          </a:p>
          <a:p>
            <a:pPr marL="0" indent="0" algn="ctr">
              <a:buNone/>
            </a:pPr>
            <a:r>
              <a:rPr lang="tr-TR" sz="2000" i="1" dirty="0" smtClean="0">
                <a:solidFill>
                  <a:srgbClr val="FF0000"/>
                </a:solidFill>
                <a:latin typeface="Calibri" panose="020F0502020204030204" pitchFamily="34" charset="0"/>
              </a:rPr>
              <a:t>Not: </a:t>
            </a:r>
            <a:r>
              <a:rPr lang="tr-TR" sz="2000" i="1" dirty="0" err="1" smtClean="0">
                <a:solidFill>
                  <a:srgbClr val="FF0000"/>
                </a:solidFill>
                <a:latin typeface="Calibri" panose="020F0502020204030204" pitchFamily="34" charset="0"/>
              </a:rPr>
              <a:t>Ctrl</a:t>
            </a:r>
            <a:r>
              <a:rPr lang="tr-TR" sz="2000" i="1" dirty="0" smtClean="0">
                <a:solidFill>
                  <a:srgbClr val="FF0000"/>
                </a:solidFill>
                <a:latin typeface="Calibri" panose="020F0502020204030204" pitchFamily="34" charset="0"/>
              </a:rPr>
              <a:t> tuşu ile ilgili </a:t>
            </a:r>
            <a:r>
              <a:rPr lang="tr-TR" sz="2000" i="1" dirty="0" err="1" smtClean="0">
                <a:solidFill>
                  <a:srgbClr val="FF0000"/>
                </a:solidFill>
                <a:latin typeface="Calibri" panose="020F0502020204030204" pitchFamily="34" charset="0"/>
              </a:rPr>
              <a:t>kısayol</a:t>
            </a:r>
            <a:r>
              <a:rPr lang="tr-TR" sz="2000" i="1" dirty="0" smtClean="0">
                <a:solidFill>
                  <a:srgbClr val="FF0000"/>
                </a:solidFill>
                <a:latin typeface="Calibri" panose="020F0502020204030204" pitchFamily="34" charset="0"/>
              </a:rPr>
              <a:t> listesi </a:t>
            </a:r>
            <a:r>
              <a:rPr lang="tr-TR" sz="2000" i="1" dirty="0" err="1" smtClean="0">
                <a:solidFill>
                  <a:srgbClr val="FF0000"/>
                </a:solidFill>
                <a:latin typeface="Calibri" panose="020F0502020204030204" pitchFamily="34" charset="0"/>
              </a:rPr>
              <a:t>dökümanın</a:t>
            </a:r>
            <a:r>
              <a:rPr lang="tr-TR" sz="2000" i="1" dirty="0" smtClean="0">
                <a:solidFill>
                  <a:srgbClr val="FF0000"/>
                </a:solidFill>
                <a:latin typeface="Calibri" panose="020F0502020204030204" pitchFamily="34" charset="0"/>
              </a:rPr>
              <a:t> sonundadır.</a:t>
            </a:r>
            <a:endParaRPr lang="tr-TR" sz="2000" i="1" dirty="0">
              <a:solidFill>
                <a:srgbClr val="FF0000"/>
              </a:solidFill>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5</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789040"/>
            <a:ext cx="2016224" cy="117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112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1- Kontrol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smtClean="0">
                <a:latin typeface="Calibri" panose="020F0502020204030204" pitchFamily="34" charset="0"/>
              </a:rPr>
              <a:t>Alt(Alternatif) Tuşu: </a:t>
            </a:r>
            <a:r>
              <a:rPr lang="tr-TR" sz="2000" dirty="0" smtClean="0">
                <a:latin typeface="Calibri" panose="020F0502020204030204" pitchFamily="34" charset="0"/>
              </a:rPr>
              <a:t>Menü çubuğunda bulunan menülerin aktifleştirilmesini sağlar. Ayrıca klavyede bulunmayan bazı karakterlerinin de yazılmasını sağlar. Bunların </a:t>
            </a:r>
            <a:r>
              <a:rPr lang="tr-TR" sz="2000" dirty="0" err="1" smtClean="0">
                <a:latin typeface="Calibri" panose="020F0502020204030204" pitchFamily="34" charset="0"/>
              </a:rPr>
              <a:t>yanısıra</a:t>
            </a:r>
            <a:r>
              <a:rPr lang="tr-TR" sz="2000" dirty="0" smtClean="0">
                <a:latin typeface="Calibri" panose="020F0502020204030204" pitchFamily="34" charset="0"/>
              </a:rPr>
              <a:t> diğer tuşlarla beraber kullanıldığında o an için kullanılan program tarafından belirlenen işlevleri yerine getirir. (</a:t>
            </a:r>
            <a:r>
              <a:rPr lang="tr-TR" sz="2000" dirty="0" err="1" smtClean="0">
                <a:latin typeface="Calibri" panose="020F0502020204030204" pitchFamily="34" charset="0"/>
              </a:rPr>
              <a:t>Örn</a:t>
            </a:r>
            <a:r>
              <a:rPr lang="tr-TR" sz="2000" dirty="0" smtClean="0">
                <a:latin typeface="Calibri" panose="020F0502020204030204" pitchFamily="34" charset="0"/>
              </a:rPr>
              <a:t>: Alt+F4 açık pencereyi kapatmaya yarar. </a:t>
            </a:r>
            <a:r>
              <a:rPr lang="tr-TR" sz="2000" dirty="0" err="1" smtClean="0">
                <a:latin typeface="Calibri" panose="020F0502020204030204" pitchFamily="34" charset="0"/>
              </a:rPr>
              <a:t>Alt+Tab</a:t>
            </a:r>
            <a:r>
              <a:rPr lang="tr-TR" sz="2000" dirty="0" smtClean="0">
                <a:latin typeface="Calibri" panose="020F0502020204030204" pitchFamily="34" charset="0"/>
              </a:rPr>
              <a:t> pencereler arası geçişi sağlar.)</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6</a:t>
            </a:fld>
            <a:endParaRPr lang="tr-T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0" y="4221088"/>
            <a:ext cx="13970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006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1- Kontrol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smtClean="0">
                <a:latin typeface="Calibri" panose="020F0502020204030204" pitchFamily="34" charset="0"/>
              </a:rPr>
              <a:t>Alt Gr Tuşu: </a:t>
            </a:r>
            <a:r>
              <a:rPr lang="tr-TR" sz="2000" dirty="0" smtClean="0">
                <a:latin typeface="Calibri" panose="020F0502020204030204" pitchFamily="34" charset="0"/>
              </a:rPr>
              <a:t>Tek başına kullanıldığında bir işlevi yoktur fakat klavyede üzerinde 3 karakter bulunan </a:t>
            </a:r>
            <a:r>
              <a:rPr lang="tr-TR" sz="2000" dirty="0">
                <a:latin typeface="Calibri" panose="020F0502020204030204" pitchFamily="34" charset="0"/>
              </a:rPr>
              <a:t>karakterleri yazdırmaya yarar. </a:t>
            </a:r>
            <a:r>
              <a:rPr lang="tr-TR" sz="2000" dirty="0" smtClean="0">
                <a:latin typeface="Calibri" panose="020F0502020204030204" pitchFamily="34" charset="0"/>
              </a:rPr>
              <a:t>{, [, ], }, ), # gibi tuşların yazımı için kullanılır.</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7</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147" y="3802529"/>
            <a:ext cx="14351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721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1- Kontrol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err="1" smtClean="0">
                <a:latin typeface="Calibri" panose="020F0502020204030204" pitchFamily="34" charset="0"/>
              </a:rPr>
              <a:t>Esc</a:t>
            </a:r>
            <a:r>
              <a:rPr lang="tr-TR" sz="2000" b="1" dirty="0" smtClean="0">
                <a:latin typeface="Calibri" panose="020F0502020204030204" pitchFamily="34" charset="0"/>
              </a:rPr>
              <a:t> (İptal) Tuşu: </a:t>
            </a:r>
            <a:r>
              <a:rPr lang="tr-TR" sz="2000" dirty="0" smtClean="0">
                <a:latin typeface="Calibri" panose="020F0502020204030204" pitchFamily="34" charset="0"/>
              </a:rPr>
              <a:t>Verilen komutu iptal etme ya da bazı pencereleri kapatmak için kullanılmaktadır. </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8</a:t>
            </a:fld>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3429000"/>
            <a:ext cx="80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926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1- Kontrol Tuşları</a:t>
            </a:r>
            <a:endParaRPr lang="tr-TR" sz="3600" u="sng" dirty="0"/>
          </a:p>
        </p:txBody>
      </p:sp>
      <p:sp>
        <p:nvSpPr>
          <p:cNvPr id="3" name="İçerik Yer Tutucusu 2"/>
          <p:cNvSpPr>
            <a:spLocks noGrp="1"/>
          </p:cNvSpPr>
          <p:nvPr>
            <p:ph sz="quarter" idx="1"/>
          </p:nvPr>
        </p:nvSpPr>
        <p:spPr/>
        <p:txBody>
          <a:bodyPr>
            <a:normAutofit/>
          </a:bodyPr>
          <a:lstStyle/>
          <a:p>
            <a:pPr algn="just"/>
            <a:r>
              <a:rPr lang="tr-TR" sz="2000" b="1" dirty="0" err="1" smtClean="0">
                <a:latin typeface="Calibri" panose="020F0502020204030204" pitchFamily="34" charset="0"/>
              </a:rPr>
              <a:t>Tab</a:t>
            </a:r>
            <a:r>
              <a:rPr lang="tr-TR" sz="2000" b="1" dirty="0" smtClean="0">
                <a:latin typeface="Calibri" panose="020F0502020204030204" pitchFamily="34" charset="0"/>
              </a:rPr>
              <a:t> (Sekme) Tuşu: </a:t>
            </a:r>
            <a:r>
              <a:rPr lang="tr-TR" sz="2000" dirty="0" smtClean="0">
                <a:latin typeface="Calibri" panose="020F0502020204030204" pitchFamily="34" charset="0"/>
              </a:rPr>
              <a:t>İmleci birkaç boşluk ileri taşımaya yarar. Ayrıca internet sayfalarında üyelik formu, kayıt formu gibi formları doldururken bir metin kutusundan sonraki metin kutusuna geçmeyi sağlar. Diğer tuşlarla beraber kullanılmasıyla farklı görevleri vardır. (</a:t>
            </a:r>
            <a:r>
              <a:rPr lang="tr-TR" sz="2000" dirty="0" err="1" smtClean="0">
                <a:latin typeface="Calibri" panose="020F0502020204030204" pitchFamily="34" charset="0"/>
              </a:rPr>
              <a:t>Örn</a:t>
            </a:r>
            <a:r>
              <a:rPr lang="tr-TR" sz="2000" dirty="0" smtClean="0">
                <a:latin typeface="Calibri" panose="020F0502020204030204" pitchFamily="34" charset="0"/>
              </a:rPr>
              <a:t>: </a:t>
            </a:r>
            <a:r>
              <a:rPr lang="tr-TR" sz="2000" dirty="0" err="1" smtClean="0">
                <a:latin typeface="Calibri" panose="020F0502020204030204" pitchFamily="34" charset="0"/>
              </a:rPr>
              <a:t>Alt+Tab</a:t>
            </a:r>
            <a:r>
              <a:rPr lang="tr-TR" sz="2000" dirty="0" smtClean="0">
                <a:latin typeface="Calibri" panose="020F0502020204030204" pitchFamily="34" charset="0"/>
              </a:rPr>
              <a:t> pencereler arası geçiş)</a:t>
            </a:r>
            <a:endParaRPr lang="tr-TR" sz="2000" dirty="0">
              <a:latin typeface="Calibri" panose="020F0502020204030204" pitchFamily="34" charset="0"/>
            </a:endParaRPr>
          </a:p>
        </p:txBody>
      </p:sp>
      <p:sp>
        <p:nvSpPr>
          <p:cNvPr id="4" name="Slayt Numarası Yer Tutucusu 3"/>
          <p:cNvSpPr>
            <a:spLocks noGrp="1"/>
          </p:cNvSpPr>
          <p:nvPr>
            <p:ph type="sldNum" sz="quarter" idx="12"/>
          </p:nvPr>
        </p:nvSpPr>
        <p:spPr/>
        <p:txBody>
          <a:bodyPr>
            <a:normAutofit fontScale="85000" lnSpcReduction="20000"/>
          </a:bodyPr>
          <a:lstStyle/>
          <a:p>
            <a:fld id="{F302176B-0E47-46AC-8F43-DAB4B8A37D06}" type="slidenum">
              <a:rPr lang="tr-TR" smtClean="0"/>
              <a:t>9</a:t>
            </a:fld>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4293096"/>
            <a:ext cx="118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7286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ya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830</TotalTime>
  <Words>1515</Words>
  <Application>Microsoft Office PowerPoint</Application>
  <PresentationFormat>Ekran Gösterisi (4:3)</PresentationFormat>
  <Paragraphs>117</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Medyan</vt:lpstr>
      <vt:lpstr>KLAVYE TEKNİKLERİ SBY1118</vt:lpstr>
      <vt:lpstr>Klavye Tuşlarının İşlevleri</vt:lpstr>
      <vt:lpstr>Klavye Tuşlarının İşlevleri</vt:lpstr>
      <vt:lpstr>1- Kontrol Tuşları</vt:lpstr>
      <vt:lpstr>1- Kontrol Tuşları</vt:lpstr>
      <vt:lpstr>1- Kontrol Tuşları</vt:lpstr>
      <vt:lpstr>1- Kontrol Tuşları</vt:lpstr>
      <vt:lpstr>1- Kontrol Tuşları</vt:lpstr>
      <vt:lpstr>1- Kontrol Tuşları</vt:lpstr>
      <vt:lpstr>1- Kontrol Tuşları</vt:lpstr>
      <vt:lpstr>1- Kontrol Tuşları</vt:lpstr>
      <vt:lpstr>1- Kontrol Tuşları</vt:lpstr>
      <vt:lpstr>1- Kontrol Tuşları</vt:lpstr>
      <vt:lpstr>1- Kontrol Tuşları</vt:lpstr>
      <vt:lpstr>1- Kontrol Tuşları</vt:lpstr>
      <vt:lpstr>1- Kontrol Tuşları</vt:lpstr>
      <vt:lpstr>2- Kilitleme Tuşları</vt:lpstr>
      <vt:lpstr>2- Kilitleme Tuşları</vt:lpstr>
      <vt:lpstr>2- Kilitleme Tuşları</vt:lpstr>
      <vt:lpstr>3- İmleç Kontrol Tuşları</vt:lpstr>
      <vt:lpstr>3- İmleç Kontrol Tuşları</vt:lpstr>
      <vt:lpstr>Klavye Kısayolları</vt:lpstr>
      <vt:lpstr>Klavye Kısayolları</vt:lpstr>
      <vt:lpstr>Klavye Kısayolları</vt:lpstr>
      <vt:lpstr>Bilinmesi Gereken Kısayollar</vt:lpstr>
      <vt:lpstr>Bilinmesi Gereken Kısayollar</vt:lpstr>
      <vt:lpstr>Kaynaklar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TASARIMIN TEMELLERİ EHP1116</dc:title>
  <dc:creator>Doygun</dc:creator>
  <cp:lastModifiedBy>Doygun</cp:lastModifiedBy>
  <cp:revision>126</cp:revision>
  <dcterms:created xsi:type="dcterms:W3CDTF">2015-02-03T07:59:15Z</dcterms:created>
  <dcterms:modified xsi:type="dcterms:W3CDTF">2015-03-10T13:12:39Z</dcterms:modified>
</cp:coreProperties>
</file>